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72" r:id="rId7"/>
    <p:sldId id="273" r:id="rId8"/>
    <p:sldId id="263" r:id="rId9"/>
    <p:sldId id="262" r:id="rId10"/>
    <p:sldId id="264" r:id="rId11"/>
    <p:sldId id="266" r:id="rId12"/>
    <p:sldId id="267" r:id="rId13"/>
    <p:sldId id="269" r:id="rId14"/>
    <p:sldId id="276" r:id="rId15"/>
    <p:sldId id="270" r:id="rId16"/>
    <p:sldId id="271" r:id="rId17"/>
    <p:sldId id="2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F2B"/>
    <a:srgbClr val="344529"/>
    <a:srgbClr val="2B3922"/>
    <a:srgbClr val="2E3722"/>
    <a:srgbClr val="FCF7F1"/>
    <a:srgbClr val="B8D233"/>
    <a:srgbClr val="5CC6D6"/>
    <a:srgbClr val="F8D22F"/>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847" autoAdjust="0"/>
  </p:normalViewPr>
  <p:slideViewPr>
    <p:cSldViewPr snapToGrid="0">
      <p:cViewPr>
        <p:scale>
          <a:sx n="78" d="100"/>
          <a:sy n="78" d="100"/>
        </p:scale>
        <p:origin x="878" y="2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1/11/2021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4.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4.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4.png"/><Relationship Id="rId5" Type="http://schemas.openxmlformats.org/officeDocument/2006/relationships/image" Target="../media/image5.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47474"/>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4" name="Rectangle 3">
            <a:extLst>
              <a:ext uri="{FF2B5EF4-FFF2-40B4-BE49-F238E27FC236}">
                <a16:creationId xmlns:a16="http://schemas.microsoft.com/office/drawing/2014/main" id="{8E87F664-3082-4075-A76D-433FA6DFDA46}"/>
              </a:ext>
            </a:extLst>
          </p:cNvPr>
          <p:cNvSpPr/>
          <p:nvPr/>
        </p:nvSpPr>
        <p:spPr>
          <a:xfrm>
            <a:off x="0" y="5433620"/>
            <a:ext cx="5120640" cy="954107"/>
          </a:xfrm>
          <a:prstGeom prst="rect">
            <a:avLst/>
          </a:prstGeom>
          <a:noFill/>
        </p:spPr>
        <p:txBody>
          <a:bodyPr wrap="square" lIns="91440" tIns="45720" rIns="91440" bIns="45720">
            <a:spAutoFit/>
          </a:bodyPr>
          <a:lstStyle/>
          <a:p>
            <a:pPr algn="ctr"/>
            <a:r>
              <a:rPr lang="en-GB" sz="2800" b="1" i="0" dirty="0">
                <a:solidFill>
                  <a:schemeClr val="accent2">
                    <a:lumMod val="75000"/>
                  </a:schemeClr>
                </a:solidFill>
                <a:effectLst/>
                <a:latin typeface="UD Digi Kyokasho N-B" panose="02020700000000000000" pitchFamily="17" charset="-128"/>
                <a:ea typeface="UD Digi Kyokasho N-B" panose="02020700000000000000" pitchFamily="17" charset="-128"/>
              </a:rPr>
              <a:t>U2058657(PRABANCHAN C V)</a:t>
            </a:r>
            <a:br>
              <a:rPr lang="en-GB" sz="2800" b="1" i="0" dirty="0">
                <a:solidFill>
                  <a:schemeClr val="accent2">
                    <a:lumMod val="75000"/>
                  </a:schemeClr>
                </a:solidFill>
                <a:effectLst/>
                <a:latin typeface="UD Digi Kyokasho N-B" panose="02020700000000000000" pitchFamily="17" charset="-128"/>
                <a:ea typeface="UD Digi Kyokasho N-B" panose="02020700000000000000" pitchFamily="17" charset="-128"/>
              </a:rPr>
            </a:br>
            <a:r>
              <a:rPr lang="en-GB" sz="2800" b="1" i="0" dirty="0">
                <a:solidFill>
                  <a:schemeClr val="accent2">
                    <a:lumMod val="75000"/>
                  </a:schemeClr>
                </a:solidFill>
                <a:effectLst/>
                <a:latin typeface="UD Digi Kyokasho N-B" panose="02020700000000000000" pitchFamily="17" charset="-128"/>
                <a:ea typeface="UD Digi Kyokasho N-B" panose="02020700000000000000" pitchFamily="17" charset="-128"/>
              </a:rPr>
              <a:t>U2077880(POORANI P</a:t>
            </a:r>
            <a:r>
              <a:rPr lang="en-GB" sz="2400" b="1" i="0" dirty="0">
                <a:solidFill>
                  <a:schemeClr val="bg1">
                    <a:lumMod val="85000"/>
                    <a:lumOff val="15000"/>
                  </a:schemeClr>
                </a:solidFill>
                <a:effectLst/>
                <a:latin typeface="Helvetica Neue"/>
              </a:rPr>
              <a:t>)</a:t>
            </a:r>
            <a:endParaRPr lang="en-US" sz="2400" b="1" cap="none" spc="0" dirty="0">
              <a:ln w="22225">
                <a:solidFill>
                  <a:schemeClr val="accent2"/>
                </a:solidFill>
                <a:prstDash val="solid"/>
              </a:ln>
              <a:solidFill>
                <a:schemeClr val="bg1">
                  <a:lumMod val="85000"/>
                  <a:lumOff val="15000"/>
                </a:schemeClr>
              </a:solidFill>
              <a:effectLst/>
            </a:endParaRPr>
          </a:p>
        </p:txBody>
      </p:sp>
      <p:sp>
        <p:nvSpPr>
          <p:cNvPr id="10" name="TextBox 9">
            <a:extLst>
              <a:ext uri="{FF2B5EF4-FFF2-40B4-BE49-F238E27FC236}">
                <a16:creationId xmlns:a16="http://schemas.microsoft.com/office/drawing/2014/main" id="{7C7600F6-B22A-4BAB-8391-E2F1F605AF31}"/>
              </a:ext>
            </a:extLst>
          </p:cNvPr>
          <p:cNvSpPr txBox="1"/>
          <p:nvPr/>
        </p:nvSpPr>
        <p:spPr>
          <a:xfrm>
            <a:off x="5990440" y="2162466"/>
            <a:ext cx="4991210" cy="2308324"/>
          </a:xfrm>
          <a:prstGeom prst="rect">
            <a:avLst/>
          </a:prstGeom>
          <a:noFill/>
          <a:effectLst>
            <a:outerShdw blurRad="50800" dist="38100" dir="2700000" algn="tl" rotWithShape="0">
              <a:prstClr val="black">
                <a:alpha val="40000"/>
              </a:prstClr>
            </a:outerShdw>
          </a:effectLst>
        </p:spPr>
        <p:txBody>
          <a:bodyPr wrap="square">
            <a:spAutoFit/>
          </a:bodyPr>
          <a:lstStyle/>
          <a:p>
            <a:r>
              <a:rPr lang="en-GB" sz="2400" b="1" dirty="0">
                <a:solidFill>
                  <a:schemeClr val="accent6">
                    <a:lumMod val="60000"/>
                    <a:lumOff val="40000"/>
                  </a:schemeClr>
                </a:solidFill>
                <a:latin typeface="UD Digi Kyokasho N-B" panose="02020700000000000000" pitchFamily="17" charset="-128"/>
                <a:ea typeface="UD Digi Kyokasho N-B" panose="02020700000000000000" pitchFamily="17" charset="-128"/>
              </a:rPr>
              <a:t>BIG DATA ANALYTICS ASSIGNMENT (CMS3504)</a:t>
            </a:r>
          </a:p>
          <a:p>
            <a:pPr algn="l"/>
            <a:endParaRPr lang="en-GB" sz="2400" b="1" i="0" dirty="0">
              <a:solidFill>
                <a:schemeClr val="accent2">
                  <a:lumMod val="40000"/>
                  <a:lumOff val="60000"/>
                </a:schemeClr>
              </a:solidFill>
              <a:effectLst/>
              <a:latin typeface="UD Digi Kyokasho N-B" panose="02020700000000000000" pitchFamily="17" charset="-128"/>
              <a:ea typeface="UD Digi Kyokasho N-B" panose="02020700000000000000" pitchFamily="17" charset="-128"/>
            </a:endParaRPr>
          </a:p>
          <a:p>
            <a:pPr algn="l"/>
            <a:r>
              <a:rPr lang="en-GB" sz="2400" b="1" i="0" dirty="0">
                <a:solidFill>
                  <a:schemeClr val="accent2">
                    <a:lumMod val="40000"/>
                    <a:lumOff val="60000"/>
                  </a:schemeClr>
                </a:solidFill>
                <a:effectLst/>
                <a:latin typeface="UD Digi Kyokasho N-B" panose="02020700000000000000" pitchFamily="17" charset="-128"/>
                <a:ea typeface="UD Digi Kyokasho N-B" panose="02020700000000000000" pitchFamily="17" charset="-128"/>
              </a:rPr>
              <a:t>NETFLIX PRIZE DATA </a:t>
            </a:r>
          </a:p>
          <a:p>
            <a:pPr algn="l"/>
            <a:r>
              <a:rPr lang="en-GB" sz="2400" b="1" i="0" dirty="0">
                <a:solidFill>
                  <a:schemeClr val="accent2">
                    <a:lumMod val="40000"/>
                    <a:lumOff val="60000"/>
                  </a:schemeClr>
                </a:solidFill>
                <a:effectLst/>
                <a:latin typeface="UD Digi Kyokasho N-B" panose="02020700000000000000" pitchFamily="17" charset="-128"/>
                <a:ea typeface="UD Digi Kyokasho N-B" panose="02020700000000000000" pitchFamily="17" charset="-128"/>
              </a:rPr>
              <a:t>DESCRIPTIVE AND PREDICTIVE ANALYSIS</a:t>
            </a:r>
          </a:p>
        </p:txBody>
      </p:sp>
      <p:pic>
        <p:nvPicPr>
          <p:cNvPr id="14" name="Picture 13" descr="A picture containing text&#10;&#10;Description automatically generated">
            <a:extLst>
              <a:ext uri="{FF2B5EF4-FFF2-40B4-BE49-F238E27FC236}">
                <a16:creationId xmlns:a16="http://schemas.microsoft.com/office/drawing/2014/main" id="{24ABE085-CEC2-4C9E-B0BD-AAF3E4F72628}"/>
              </a:ext>
            </a:extLst>
          </p:cNvPr>
          <p:cNvPicPr>
            <a:picLocks noChangeAspect="1"/>
          </p:cNvPicPr>
          <p:nvPr/>
        </p:nvPicPr>
        <p:blipFill rotWithShape="1">
          <a:blip r:embed="rId5"/>
          <a:srcRect l="21355" r="24839" b="62688"/>
          <a:stretch/>
        </p:blipFill>
        <p:spPr>
          <a:xfrm>
            <a:off x="6607275" y="-157306"/>
            <a:ext cx="3529781" cy="1965838"/>
          </a:xfrm>
          <a:prstGeom prst="rect">
            <a:avLst/>
          </a:prstGeom>
        </p:spPr>
      </p:pic>
      <p:pic>
        <p:nvPicPr>
          <p:cNvPr id="16" name="slide 1">
            <a:hlinkClick r:id="" action="ppaction://media"/>
            <a:extLst>
              <a:ext uri="{FF2B5EF4-FFF2-40B4-BE49-F238E27FC236}">
                <a16:creationId xmlns:a16="http://schemas.microsoft.com/office/drawing/2014/main" id="{C41F675E-793E-471E-99DC-AC0CD233E9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2893" y="-96198"/>
            <a:ext cx="487363" cy="487363"/>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88"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D5A99A-0C48-44E6-9D44-52BEA43B6B34}"/>
              </a:ext>
            </a:extLst>
          </p:cNvPr>
          <p:cNvSpPr/>
          <p:nvPr/>
        </p:nvSpPr>
        <p:spPr>
          <a:xfrm>
            <a:off x="1488292" y="350669"/>
            <a:ext cx="8594019"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chemeClr val="accent5">
                    <a:lumMod val="75000"/>
                  </a:schemeClr>
                </a:solidFill>
                <a:effectLst/>
              </a:rPr>
              <a:t>Techniques and Methods</a:t>
            </a:r>
          </a:p>
        </p:txBody>
      </p:sp>
      <p:sp>
        <p:nvSpPr>
          <p:cNvPr id="9" name="TextBox 8">
            <a:extLst>
              <a:ext uri="{FF2B5EF4-FFF2-40B4-BE49-F238E27FC236}">
                <a16:creationId xmlns:a16="http://schemas.microsoft.com/office/drawing/2014/main" id="{6EB34411-E777-45CF-9414-CDDE8F77D68B}"/>
              </a:ext>
            </a:extLst>
          </p:cNvPr>
          <p:cNvSpPr txBox="1"/>
          <p:nvPr/>
        </p:nvSpPr>
        <p:spPr>
          <a:xfrm>
            <a:off x="1053286" y="1814386"/>
            <a:ext cx="6096000" cy="400110"/>
          </a:xfrm>
          <a:prstGeom prst="rect">
            <a:avLst/>
          </a:prstGeom>
          <a:noFill/>
        </p:spPr>
        <p:txBody>
          <a:bodyPr wrap="square">
            <a:spAutoFit/>
          </a:bodyPr>
          <a:lstStyle/>
          <a:p>
            <a:pPr algn="l"/>
            <a:r>
              <a:rPr lang="en-GB" sz="2000" dirty="0">
                <a:solidFill>
                  <a:srgbClr val="000000"/>
                </a:solidFill>
                <a:latin typeface="Inter"/>
              </a:rPr>
              <a:t>Distribution Of Ratings Per Movie:</a:t>
            </a:r>
            <a:endParaRPr lang="en-GB" sz="2000" b="0" i="0" dirty="0">
              <a:solidFill>
                <a:srgbClr val="000000"/>
              </a:solidFill>
              <a:effectLst/>
              <a:latin typeface="Inter"/>
            </a:endParaRPr>
          </a:p>
        </p:txBody>
      </p:sp>
      <p:pic>
        <p:nvPicPr>
          <p:cNvPr id="10" name="Picture 9" descr="Logo, company name&#10;&#10;Description automatically generated">
            <a:extLst>
              <a:ext uri="{FF2B5EF4-FFF2-40B4-BE49-F238E27FC236}">
                <a16:creationId xmlns:a16="http://schemas.microsoft.com/office/drawing/2014/main" id="{194F4F80-8A6C-4331-9275-45AA710601A1}"/>
              </a:ext>
            </a:extLst>
          </p:cNvPr>
          <p:cNvPicPr>
            <a:picLocks noChangeAspect="1"/>
          </p:cNvPicPr>
          <p:nvPr/>
        </p:nvPicPr>
        <p:blipFill>
          <a:blip r:embed="rId4"/>
          <a:stretch>
            <a:fillRect/>
          </a:stretch>
        </p:blipFill>
        <p:spPr>
          <a:xfrm>
            <a:off x="624784" y="1814386"/>
            <a:ext cx="428502" cy="429203"/>
          </a:xfrm>
          <a:prstGeom prst="rect">
            <a:avLst/>
          </a:prstGeom>
        </p:spPr>
      </p:pic>
      <p:sp>
        <p:nvSpPr>
          <p:cNvPr id="11" name="Rectangle 10">
            <a:extLst>
              <a:ext uri="{FF2B5EF4-FFF2-40B4-BE49-F238E27FC236}">
                <a16:creationId xmlns:a16="http://schemas.microsoft.com/office/drawing/2014/main" id="{91FA3E7D-6712-4B1C-BB9D-0F5CDAFC0EA6}"/>
              </a:ext>
            </a:extLst>
          </p:cNvPr>
          <p:cNvSpPr/>
          <p:nvPr/>
        </p:nvSpPr>
        <p:spPr>
          <a:xfrm>
            <a:off x="3822369" y="1268788"/>
            <a:ext cx="3542958" cy="400110"/>
          </a:xfrm>
          <a:prstGeom prst="rect">
            <a:avLst/>
          </a:prstGeom>
          <a:noFill/>
        </p:spPr>
        <p:txBody>
          <a:bodyPr wrap="none" lIns="91440" tIns="45720" rIns="91440" bIns="45720">
            <a:spAutoFit/>
          </a:bodyPr>
          <a:lstStyle/>
          <a:p>
            <a:pPr algn="ctr"/>
            <a:r>
              <a:rPr lang="en-US" sz="2000" b="1" cap="none" spc="50" dirty="0">
                <a:ln w="0"/>
                <a:solidFill>
                  <a:schemeClr val="accent6">
                    <a:lumMod val="75000"/>
                  </a:schemeClr>
                </a:solidFill>
                <a:effectLst>
                  <a:innerShdw blurRad="63500" dist="50800" dir="13500000">
                    <a:srgbClr val="000000">
                      <a:alpha val="50000"/>
                    </a:srgbClr>
                  </a:innerShdw>
                </a:effectLst>
              </a:rPr>
              <a:t>Descriptive analysis - EDA</a:t>
            </a:r>
          </a:p>
        </p:txBody>
      </p:sp>
      <p:pic>
        <p:nvPicPr>
          <p:cNvPr id="3" name="Picture 2">
            <a:extLst>
              <a:ext uri="{FF2B5EF4-FFF2-40B4-BE49-F238E27FC236}">
                <a16:creationId xmlns:a16="http://schemas.microsoft.com/office/drawing/2014/main" id="{D8E986A7-97C6-4203-A3BA-29C941B29539}"/>
              </a:ext>
            </a:extLst>
          </p:cNvPr>
          <p:cNvPicPr>
            <a:picLocks noChangeAspect="1"/>
          </p:cNvPicPr>
          <p:nvPr/>
        </p:nvPicPr>
        <p:blipFill>
          <a:blip r:embed="rId5"/>
          <a:stretch>
            <a:fillRect/>
          </a:stretch>
        </p:blipFill>
        <p:spPr>
          <a:xfrm>
            <a:off x="639941" y="2654424"/>
            <a:ext cx="5565548" cy="3453972"/>
          </a:xfrm>
          <a:prstGeom prst="rect">
            <a:avLst/>
          </a:prstGeom>
          <a:ln>
            <a:solidFill>
              <a:schemeClr val="tx1"/>
            </a:solidFill>
          </a:ln>
        </p:spPr>
      </p:pic>
      <p:pic>
        <p:nvPicPr>
          <p:cNvPr id="4" name="Picture 3">
            <a:extLst>
              <a:ext uri="{FF2B5EF4-FFF2-40B4-BE49-F238E27FC236}">
                <a16:creationId xmlns:a16="http://schemas.microsoft.com/office/drawing/2014/main" id="{2BD7FD62-272A-4A58-AE0C-E5D38090D97B}"/>
              </a:ext>
            </a:extLst>
          </p:cNvPr>
          <p:cNvPicPr>
            <a:picLocks noChangeAspect="1"/>
          </p:cNvPicPr>
          <p:nvPr/>
        </p:nvPicPr>
        <p:blipFill>
          <a:blip r:embed="rId6"/>
          <a:stretch>
            <a:fillRect/>
          </a:stretch>
        </p:blipFill>
        <p:spPr>
          <a:xfrm>
            <a:off x="6285390" y="2654424"/>
            <a:ext cx="5421720" cy="3453972"/>
          </a:xfrm>
          <a:prstGeom prst="rect">
            <a:avLst/>
          </a:prstGeom>
          <a:solidFill>
            <a:schemeClr val="bg2">
              <a:lumMod val="10000"/>
            </a:schemeClr>
          </a:solidFill>
          <a:ln>
            <a:solidFill>
              <a:schemeClr val="tx1"/>
            </a:solidFill>
          </a:ln>
        </p:spPr>
      </p:pic>
      <p:pic>
        <p:nvPicPr>
          <p:cNvPr id="12" name="Picture 11" descr="Logo, company name&#10;&#10;Description automatically generated">
            <a:extLst>
              <a:ext uri="{FF2B5EF4-FFF2-40B4-BE49-F238E27FC236}">
                <a16:creationId xmlns:a16="http://schemas.microsoft.com/office/drawing/2014/main" id="{3D5B8BE8-85B4-42E2-8795-1348B69D0D71}"/>
              </a:ext>
            </a:extLst>
          </p:cNvPr>
          <p:cNvPicPr>
            <a:picLocks noChangeAspect="1"/>
          </p:cNvPicPr>
          <p:nvPr/>
        </p:nvPicPr>
        <p:blipFill>
          <a:blip r:embed="rId4"/>
          <a:stretch>
            <a:fillRect/>
          </a:stretch>
        </p:blipFill>
        <p:spPr>
          <a:xfrm>
            <a:off x="6538792" y="1834278"/>
            <a:ext cx="428502" cy="429203"/>
          </a:xfrm>
          <a:prstGeom prst="rect">
            <a:avLst/>
          </a:prstGeom>
        </p:spPr>
      </p:pic>
      <p:sp>
        <p:nvSpPr>
          <p:cNvPr id="13" name="TextBox 12">
            <a:extLst>
              <a:ext uri="{FF2B5EF4-FFF2-40B4-BE49-F238E27FC236}">
                <a16:creationId xmlns:a16="http://schemas.microsoft.com/office/drawing/2014/main" id="{68EC600B-6F51-44BA-9C77-9DE410488D91}"/>
              </a:ext>
            </a:extLst>
          </p:cNvPr>
          <p:cNvSpPr txBox="1"/>
          <p:nvPr/>
        </p:nvSpPr>
        <p:spPr>
          <a:xfrm>
            <a:off x="6967294" y="1814386"/>
            <a:ext cx="4599922" cy="400110"/>
          </a:xfrm>
          <a:prstGeom prst="rect">
            <a:avLst/>
          </a:prstGeom>
          <a:noFill/>
        </p:spPr>
        <p:txBody>
          <a:bodyPr wrap="square">
            <a:spAutoFit/>
          </a:bodyPr>
          <a:lstStyle/>
          <a:p>
            <a:pPr algn="l"/>
            <a:r>
              <a:rPr lang="en-GB" sz="2000" dirty="0">
                <a:solidFill>
                  <a:srgbClr val="000000"/>
                </a:solidFill>
                <a:latin typeface="Inter"/>
              </a:rPr>
              <a:t>Distribution Of Ratings Per user:</a:t>
            </a:r>
            <a:endParaRPr lang="en-GB" sz="2000" b="0" i="0" dirty="0">
              <a:solidFill>
                <a:srgbClr val="000000"/>
              </a:solidFill>
              <a:effectLst/>
              <a:latin typeface="Inter"/>
            </a:endParaRPr>
          </a:p>
        </p:txBody>
      </p:sp>
      <p:pic>
        <p:nvPicPr>
          <p:cNvPr id="6" name="movie,user">
            <a:hlinkClick r:id="" action="ppaction://media"/>
            <a:extLst>
              <a:ext uri="{FF2B5EF4-FFF2-40B4-BE49-F238E27FC236}">
                <a16:creationId xmlns:a16="http://schemas.microsoft.com/office/drawing/2014/main" id="{E88A06C9-F20A-4984-8AF9-2FE57DC55D7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19747" y="505922"/>
            <a:ext cx="487363" cy="487363"/>
          </a:xfrm>
          <a:prstGeom prst="rect">
            <a:avLst/>
          </a:prstGeom>
        </p:spPr>
      </p:pic>
    </p:spTree>
    <p:extLst>
      <p:ext uri="{BB962C8B-B14F-4D97-AF65-F5344CB8AC3E}">
        <p14:creationId xmlns:p14="http://schemas.microsoft.com/office/powerpoint/2010/main" val="167342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D5A99A-0C48-44E6-9D44-52BEA43B6B34}"/>
              </a:ext>
            </a:extLst>
          </p:cNvPr>
          <p:cNvSpPr/>
          <p:nvPr/>
        </p:nvSpPr>
        <p:spPr>
          <a:xfrm>
            <a:off x="1488292" y="350669"/>
            <a:ext cx="8594019"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chemeClr val="accent5">
                    <a:lumMod val="75000"/>
                  </a:schemeClr>
                </a:solidFill>
                <a:effectLst/>
              </a:rPr>
              <a:t>Techniques and Methods</a:t>
            </a:r>
          </a:p>
        </p:txBody>
      </p:sp>
      <p:sp>
        <p:nvSpPr>
          <p:cNvPr id="11" name="Rectangle 10">
            <a:extLst>
              <a:ext uri="{FF2B5EF4-FFF2-40B4-BE49-F238E27FC236}">
                <a16:creationId xmlns:a16="http://schemas.microsoft.com/office/drawing/2014/main" id="{91FA3E7D-6712-4B1C-BB9D-0F5CDAFC0EA6}"/>
              </a:ext>
            </a:extLst>
          </p:cNvPr>
          <p:cNvSpPr/>
          <p:nvPr/>
        </p:nvSpPr>
        <p:spPr>
          <a:xfrm>
            <a:off x="4295254" y="1268788"/>
            <a:ext cx="2597186" cy="400110"/>
          </a:xfrm>
          <a:prstGeom prst="rect">
            <a:avLst/>
          </a:prstGeom>
          <a:noFill/>
        </p:spPr>
        <p:txBody>
          <a:bodyPr wrap="none" lIns="91440" tIns="45720" rIns="91440" bIns="45720">
            <a:spAutoFit/>
          </a:bodyPr>
          <a:lstStyle/>
          <a:p>
            <a:pPr algn="ctr"/>
            <a:r>
              <a:rPr lang="en-US" sz="2000" b="1" spc="50" dirty="0">
                <a:ln w="0"/>
                <a:solidFill>
                  <a:schemeClr val="accent6">
                    <a:lumMod val="75000"/>
                  </a:schemeClr>
                </a:solidFill>
                <a:effectLst>
                  <a:innerShdw blurRad="63500" dist="50800" dir="13500000">
                    <a:srgbClr val="000000">
                      <a:alpha val="50000"/>
                    </a:srgbClr>
                  </a:innerShdw>
                </a:effectLst>
              </a:rPr>
              <a:t>Predictive</a:t>
            </a:r>
            <a:r>
              <a:rPr lang="en-US" sz="2000" b="1" cap="none" spc="50" dirty="0">
                <a:ln w="0"/>
                <a:solidFill>
                  <a:schemeClr val="accent6">
                    <a:lumMod val="75000"/>
                  </a:schemeClr>
                </a:solidFill>
                <a:effectLst>
                  <a:innerShdw blurRad="63500" dist="50800" dir="13500000">
                    <a:srgbClr val="000000">
                      <a:alpha val="50000"/>
                    </a:srgbClr>
                  </a:innerShdw>
                </a:effectLst>
              </a:rPr>
              <a:t> analysis</a:t>
            </a:r>
          </a:p>
        </p:txBody>
      </p:sp>
      <p:pic>
        <p:nvPicPr>
          <p:cNvPr id="14" name="Picture 13" descr="Logo, company name&#10;&#10;Description automatically generated">
            <a:extLst>
              <a:ext uri="{FF2B5EF4-FFF2-40B4-BE49-F238E27FC236}">
                <a16:creationId xmlns:a16="http://schemas.microsoft.com/office/drawing/2014/main" id="{8E8B6315-AD72-47CB-9143-F96413D8A632}"/>
              </a:ext>
            </a:extLst>
          </p:cNvPr>
          <p:cNvPicPr>
            <a:picLocks noChangeAspect="1"/>
          </p:cNvPicPr>
          <p:nvPr/>
        </p:nvPicPr>
        <p:blipFill>
          <a:blip r:embed="rId4"/>
          <a:stretch>
            <a:fillRect/>
          </a:stretch>
        </p:blipFill>
        <p:spPr>
          <a:xfrm>
            <a:off x="597844" y="1697997"/>
            <a:ext cx="428502" cy="429203"/>
          </a:xfrm>
          <a:prstGeom prst="rect">
            <a:avLst/>
          </a:prstGeom>
        </p:spPr>
      </p:pic>
      <p:pic>
        <p:nvPicPr>
          <p:cNvPr id="15" name="Picture 14" descr="Diagram&#10;&#10;Description automatically generated">
            <a:extLst>
              <a:ext uri="{FF2B5EF4-FFF2-40B4-BE49-F238E27FC236}">
                <a16:creationId xmlns:a16="http://schemas.microsoft.com/office/drawing/2014/main" id="{4F54AC1F-382A-48B9-A614-86725B9D340F}"/>
              </a:ext>
            </a:extLst>
          </p:cNvPr>
          <p:cNvPicPr>
            <a:picLocks noChangeAspect="1"/>
          </p:cNvPicPr>
          <p:nvPr/>
        </p:nvPicPr>
        <p:blipFill>
          <a:blip r:embed="rId5"/>
          <a:stretch>
            <a:fillRect/>
          </a:stretch>
        </p:blipFill>
        <p:spPr>
          <a:xfrm>
            <a:off x="9579741" y="1268788"/>
            <a:ext cx="2097505" cy="3221681"/>
          </a:xfrm>
          <a:prstGeom prst="rect">
            <a:avLst/>
          </a:prstGeom>
          <a:ln>
            <a:noFill/>
          </a:ln>
          <a:effectLst>
            <a:softEdge rad="112500"/>
          </a:effectLst>
        </p:spPr>
      </p:pic>
      <p:pic>
        <p:nvPicPr>
          <p:cNvPr id="17" name="Picture 16" descr="Diagram&#10;&#10;Description automatically generated with medium confidence">
            <a:extLst>
              <a:ext uri="{FF2B5EF4-FFF2-40B4-BE49-F238E27FC236}">
                <a16:creationId xmlns:a16="http://schemas.microsoft.com/office/drawing/2014/main" id="{8129A8E3-75A0-4F65-A5AE-3BD5351B2CB1}"/>
              </a:ext>
            </a:extLst>
          </p:cNvPr>
          <p:cNvPicPr>
            <a:picLocks noChangeAspect="1"/>
          </p:cNvPicPr>
          <p:nvPr/>
        </p:nvPicPr>
        <p:blipFill>
          <a:blip r:embed="rId6"/>
          <a:stretch>
            <a:fillRect/>
          </a:stretch>
        </p:blipFill>
        <p:spPr>
          <a:xfrm>
            <a:off x="8577888" y="4536893"/>
            <a:ext cx="3099358" cy="1743389"/>
          </a:xfrm>
          <a:prstGeom prst="rect">
            <a:avLst/>
          </a:prstGeom>
          <a:ln>
            <a:noFill/>
          </a:ln>
          <a:effectLst>
            <a:softEdge rad="112500"/>
          </a:effectLst>
        </p:spPr>
      </p:pic>
      <p:sp>
        <p:nvSpPr>
          <p:cNvPr id="19" name="TextBox 18">
            <a:extLst>
              <a:ext uri="{FF2B5EF4-FFF2-40B4-BE49-F238E27FC236}">
                <a16:creationId xmlns:a16="http://schemas.microsoft.com/office/drawing/2014/main" id="{DBF95029-5EE0-4690-A92E-52F21E3A999C}"/>
              </a:ext>
            </a:extLst>
          </p:cNvPr>
          <p:cNvSpPr txBox="1"/>
          <p:nvPr/>
        </p:nvSpPr>
        <p:spPr>
          <a:xfrm>
            <a:off x="514754" y="2202104"/>
            <a:ext cx="8626733" cy="1754326"/>
          </a:xfrm>
          <a:prstGeom prst="rect">
            <a:avLst/>
          </a:prstGeom>
          <a:noFill/>
        </p:spPr>
        <p:txBody>
          <a:bodyPr wrap="square">
            <a:spAutoFit/>
          </a:bodyPr>
          <a:lstStyle/>
          <a:p>
            <a:r>
              <a:rPr lang="en-GB" i="0" dirty="0">
                <a:solidFill>
                  <a:srgbClr val="202124"/>
                </a:solidFill>
                <a:effectLst/>
                <a:latin typeface="Inter"/>
              </a:rPr>
              <a:t>Collaborative Filtering provides recommendations based on the similar profiles of its users. One key advantage of collaborative filtering is that it is independent of the product knowledge. Rather, it relies on the users with a basic assumption that what the users liked in the past will also like in the future. For example, if a person A watches crime, sci-fi and thriller genres and B watches sci-fi, thriller and action genres then A will also like action and B will like crime genre.</a:t>
            </a:r>
            <a:endParaRPr lang="en-GB" dirty="0">
              <a:latin typeface="Inter"/>
            </a:endParaRPr>
          </a:p>
        </p:txBody>
      </p:sp>
      <p:sp>
        <p:nvSpPr>
          <p:cNvPr id="21" name="TextBox 20">
            <a:extLst>
              <a:ext uri="{FF2B5EF4-FFF2-40B4-BE49-F238E27FC236}">
                <a16:creationId xmlns:a16="http://schemas.microsoft.com/office/drawing/2014/main" id="{7ECF6C47-9BEF-4744-9308-287131D7B55D}"/>
              </a:ext>
            </a:extLst>
          </p:cNvPr>
          <p:cNvSpPr txBox="1"/>
          <p:nvPr/>
        </p:nvSpPr>
        <p:spPr>
          <a:xfrm>
            <a:off x="1117880" y="1761088"/>
            <a:ext cx="6094324" cy="369332"/>
          </a:xfrm>
          <a:prstGeom prst="rect">
            <a:avLst/>
          </a:prstGeom>
          <a:noFill/>
        </p:spPr>
        <p:txBody>
          <a:bodyPr wrap="square">
            <a:spAutoFit/>
          </a:bodyPr>
          <a:lstStyle/>
          <a:p>
            <a:r>
              <a:rPr lang="en-GB" sz="1800" dirty="0">
                <a:solidFill>
                  <a:srgbClr val="000000"/>
                </a:solidFill>
                <a:latin typeface="Inter"/>
              </a:rPr>
              <a:t>Collaborative Filtering</a:t>
            </a:r>
            <a:endParaRPr lang="en-GB" dirty="0"/>
          </a:p>
        </p:txBody>
      </p:sp>
      <p:pic>
        <p:nvPicPr>
          <p:cNvPr id="22" name="Picture 21" descr="Logo, company name&#10;&#10;Description automatically generated">
            <a:extLst>
              <a:ext uri="{FF2B5EF4-FFF2-40B4-BE49-F238E27FC236}">
                <a16:creationId xmlns:a16="http://schemas.microsoft.com/office/drawing/2014/main" id="{DBB7E11A-42B1-4D0D-9BEC-DB2EB72E261A}"/>
              </a:ext>
            </a:extLst>
          </p:cNvPr>
          <p:cNvPicPr>
            <a:picLocks noChangeAspect="1"/>
          </p:cNvPicPr>
          <p:nvPr/>
        </p:nvPicPr>
        <p:blipFill>
          <a:blip r:embed="rId4"/>
          <a:stretch>
            <a:fillRect/>
          </a:stretch>
        </p:blipFill>
        <p:spPr>
          <a:xfrm>
            <a:off x="514754" y="3956430"/>
            <a:ext cx="428502" cy="429203"/>
          </a:xfrm>
          <a:prstGeom prst="rect">
            <a:avLst/>
          </a:prstGeom>
        </p:spPr>
      </p:pic>
      <p:sp>
        <p:nvSpPr>
          <p:cNvPr id="24" name="TextBox 23">
            <a:extLst>
              <a:ext uri="{FF2B5EF4-FFF2-40B4-BE49-F238E27FC236}">
                <a16:creationId xmlns:a16="http://schemas.microsoft.com/office/drawing/2014/main" id="{AC51DDFA-0CC8-44BA-BD02-329C26DA9AD1}"/>
              </a:ext>
            </a:extLst>
          </p:cNvPr>
          <p:cNvSpPr txBox="1"/>
          <p:nvPr/>
        </p:nvSpPr>
        <p:spPr>
          <a:xfrm>
            <a:off x="1117880" y="4003841"/>
            <a:ext cx="6094324" cy="369332"/>
          </a:xfrm>
          <a:prstGeom prst="rect">
            <a:avLst/>
          </a:prstGeom>
          <a:noFill/>
        </p:spPr>
        <p:txBody>
          <a:bodyPr wrap="square">
            <a:spAutoFit/>
          </a:bodyPr>
          <a:lstStyle/>
          <a:p>
            <a:r>
              <a:rPr lang="en-GB" sz="1800" dirty="0" err="1">
                <a:solidFill>
                  <a:srgbClr val="000000"/>
                </a:solidFill>
                <a:latin typeface="Inter"/>
              </a:rPr>
              <a:t>Pearsons</a:t>
            </a:r>
            <a:r>
              <a:rPr lang="en-GB" sz="1800" dirty="0">
                <a:solidFill>
                  <a:srgbClr val="000000"/>
                </a:solidFill>
                <a:latin typeface="Inter"/>
              </a:rPr>
              <a:t>' R correlations</a:t>
            </a:r>
            <a:endParaRPr lang="en-GB" dirty="0"/>
          </a:p>
        </p:txBody>
      </p:sp>
      <p:sp>
        <p:nvSpPr>
          <p:cNvPr id="26" name="TextBox 25">
            <a:extLst>
              <a:ext uri="{FF2B5EF4-FFF2-40B4-BE49-F238E27FC236}">
                <a16:creationId xmlns:a16="http://schemas.microsoft.com/office/drawing/2014/main" id="{10FBE39D-401F-4A4C-B2D8-C77CCA2A9AEB}"/>
              </a:ext>
            </a:extLst>
          </p:cNvPr>
          <p:cNvSpPr txBox="1"/>
          <p:nvPr/>
        </p:nvSpPr>
        <p:spPr>
          <a:xfrm>
            <a:off x="597843" y="4649827"/>
            <a:ext cx="7762385" cy="1200329"/>
          </a:xfrm>
          <a:prstGeom prst="rect">
            <a:avLst/>
          </a:prstGeom>
          <a:noFill/>
        </p:spPr>
        <p:txBody>
          <a:bodyPr wrap="square">
            <a:spAutoFit/>
          </a:bodyPr>
          <a:lstStyle/>
          <a:p>
            <a:r>
              <a:rPr lang="en-GB" dirty="0">
                <a:solidFill>
                  <a:srgbClr val="202124"/>
                </a:solidFill>
                <a:latin typeface="Inter"/>
              </a:rPr>
              <a:t>Pearson's correlation coefficient is the test statistics that measures the statistical relationship, or association, between two continuous variables.  It gives information about the magnitude of the association, or correlation, as well as the direction of the relationship.</a:t>
            </a:r>
          </a:p>
        </p:txBody>
      </p:sp>
      <p:pic>
        <p:nvPicPr>
          <p:cNvPr id="27" name="predictive">
            <a:hlinkClick r:id="" action="ppaction://media"/>
            <a:extLst>
              <a:ext uri="{FF2B5EF4-FFF2-40B4-BE49-F238E27FC236}">
                <a16:creationId xmlns:a16="http://schemas.microsoft.com/office/drawing/2014/main" id="{B6EAE685-32B4-4F1F-95BA-5F8BC8904F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89883" y="491193"/>
            <a:ext cx="487363" cy="487363"/>
          </a:xfrm>
          <a:prstGeom prst="rect">
            <a:avLst/>
          </a:prstGeom>
        </p:spPr>
      </p:pic>
    </p:spTree>
    <p:extLst>
      <p:ext uri="{BB962C8B-B14F-4D97-AF65-F5344CB8AC3E}">
        <p14:creationId xmlns:p14="http://schemas.microsoft.com/office/powerpoint/2010/main" val="209848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55"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D5A99A-0C48-44E6-9D44-52BEA43B6B34}"/>
              </a:ext>
            </a:extLst>
          </p:cNvPr>
          <p:cNvSpPr/>
          <p:nvPr/>
        </p:nvSpPr>
        <p:spPr>
          <a:xfrm>
            <a:off x="2271358" y="271906"/>
            <a:ext cx="7027886"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accent5">
                    <a:lumMod val="75000"/>
                  </a:schemeClr>
                </a:solidFill>
                <a:effectLst/>
              </a:rPr>
              <a:t>Techniques and Methods</a:t>
            </a:r>
          </a:p>
        </p:txBody>
      </p:sp>
      <p:sp>
        <p:nvSpPr>
          <p:cNvPr id="9" name="TextBox 8">
            <a:extLst>
              <a:ext uri="{FF2B5EF4-FFF2-40B4-BE49-F238E27FC236}">
                <a16:creationId xmlns:a16="http://schemas.microsoft.com/office/drawing/2014/main" id="{6EB34411-E777-45CF-9414-CDDE8F77D68B}"/>
              </a:ext>
            </a:extLst>
          </p:cNvPr>
          <p:cNvSpPr txBox="1"/>
          <p:nvPr/>
        </p:nvSpPr>
        <p:spPr>
          <a:xfrm>
            <a:off x="996202" y="1373633"/>
            <a:ext cx="6096000" cy="461665"/>
          </a:xfrm>
          <a:prstGeom prst="rect">
            <a:avLst/>
          </a:prstGeom>
          <a:noFill/>
        </p:spPr>
        <p:txBody>
          <a:bodyPr wrap="square">
            <a:spAutoFit/>
          </a:bodyPr>
          <a:lstStyle/>
          <a:p>
            <a:pPr algn="l"/>
            <a:r>
              <a:rPr lang="en-GB" sz="2400" dirty="0">
                <a:solidFill>
                  <a:srgbClr val="000000"/>
                </a:solidFill>
                <a:latin typeface="Inter"/>
              </a:rPr>
              <a:t>Recommendation with Collaborative Filtering:</a:t>
            </a:r>
            <a:endParaRPr lang="en-GB" sz="2400" b="0" i="0" dirty="0">
              <a:solidFill>
                <a:srgbClr val="000000"/>
              </a:solidFill>
              <a:effectLst/>
              <a:latin typeface="Inter"/>
            </a:endParaRPr>
          </a:p>
        </p:txBody>
      </p:sp>
      <p:pic>
        <p:nvPicPr>
          <p:cNvPr id="10" name="Picture 9" descr="Logo, company name&#10;&#10;Description automatically generated">
            <a:extLst>
              <a:ext uri="{FF2B5EF4-FFF2-40B4-BE49-F238E27FC236}">
                <a16:creationId xmlns:a16="http://schemas.microsoft.com/office/drawing/2014/main" id="{194F4F80-8A6C-4331-9275-45AA710601A1}"/>
              </a:ext>
            </a:extLst>
          </p:cNvPr>
          <p:cNvPicPr>
            <a:picLocks noChangeAspect="1"/>
          </p:cNvPicPr>
          <p:nvPr/>
        </p:nvPicPr>
        <p:blipFill>
          <a:blip r:embed="rId4"/>
          <a:stretch>
            <a:fillRect/>
          </a:stretch>
        </p:blipFill>
        <p:spPr>
          <a:xfrm>
            <a:off x="567700" y="1357329"/>
            <a:ext cx="428502" cy="429203"/>
          </a:xfrm>
          <a:prstGeom prst="rect">
            <a:avLst/>
          </a:prstGeom>
        </p:spPr>
      </p:pic>
      <p:sp>
        <p:nvSpPr>
          <p:cNvPr id="11" name="Rectangle 10">
            <a:extLst>
              <a:ext uri="{FF2B5EF4-FFF2-40B4-BE49-F238E27FC236}">
                <a16:creationId xmlns:a16="http://schemas.microsoft.com/office/drawing/2014/main" id="{91FA3E7D-6712-4B1C-BB9D-0F5CDAFC0EA6}"/>
              </a:ext>
            </a:extLst>
          </p:cNvPr>
          <p:cNvSpPr/>
          <p:nvPr/>
        </p:nvSpPr>
        <p:spPr>
          <a:xfrm>
            <a:off x="2781978" y="945519"/>
            <a:ext cx="6170280" cy="707886"/>
          </a:xfrm>
          <a:prstGeom prst="rect">
            <a:avLst/>
          </a:prstGeom>
          <a:noFill/>
        </p:spPr>
        <p:txBody>
          <a:bodyPr wrap="none" lIns="91440" tIns="45720" rIns="91440" bIns="45720">
            <a:spAutoFit/>
          </a:bodyPr>
          <a:lstStyle/>
          <a:p>
            <a:pPr algn="ctr"/>
            <a:r>
              <a:rPr lang="en-US" sz="2000" b="1" cap="none" spc="50" dirty="0">
                <a:ln w="0"/>
                <a:solidFill>
                  <a:schemeClr val="accent6">
                    <a:lumMod val="75000"/>
                  </a:schemeClr>
                </a:solidFill>
                <a:effectLst>
                  <a:innerShdw blurRad="63500" dist="50800" dir="13500000">
                    <a:srgbClr val="000000">
                      <a:alpha val="50000"/>
                    </a:srgbClr>
                  </a:innerShdw>
                </a:effectLst>
              </a:rPr>
              <a:t>Predictive Analysis –Recommendation Models</a:t>
            </a:r>
            <a:endParaRPr lang="en-GB" sz="2000" b="1" i="0" dirty="0">
              <a:solidFill>
                <a:srgbClr val="000000"/>
              </a:solidFill>
              <a:effectLst/>
              <a:latin typeface="Helvetica Neue"/>
            </a:endParaRPr>
          </a:p>
          <a:p>
            <a:pPr algn="ctr"/>
            <a:endParaRPr lang="en-US" sz="2000" b="1" cap="none" spc="50" dirty="0">
              <a:ln w="0"/>
              <a:solidFill>
                <a:schemeClr val="accent6">
                  <a:lumMod val="75000"/>
                </a:schemeClr>
              </a:solidFill>
              <a:effectLst>
                <a:innerShdw blurRad="63500" dist="50800" dir="13500000">
                  <a:srgbClr val="000000">
                    <a:alpha val="50000"/>
                  </a:srgbClr>
                </a:innerShdw>
              </a:effectLst>
            </a:endParaRPr>
          </a:p>
        </p:txBody>
      </p:sp>
      <p:pic>
        <p:nvPicPr>
          <p:cNvPr id="4" name="Picture 3">
            <a:extLst>
              <a:ext uri="{FF2B5EF4-FFF2-40B4-BE49-F238E27FC236}">
                <a16:creationId xmlns:a16="http://schemas.microsoft.com/office/drawing/2014/main" id="{5CF51C86-09DA-41B0-9639-4626AD4CF97B}"/>
              </a:ext>
            </a:extLst>
          </p:cNvPr>
          <p:cNvPicPr>
            <a:picLocks noChangeAspect="1"/>
          </p:cNvPicPr>
          <p:nvPr/>
        </p:nvPicPr>
        <p:blipFill>
          <a:blip r:embed="rId5"/>
          <a:stretch>
            <a:fillRect/>
          </a:stretch>
        </p:blipFill>
        <p:spPr>
          <a:xfrm>
            <a:off x="819705" y="2034948"/>
            <a:ext cx="5132589" cy="4312992"/>
          </a:xfrm>
          <a:prstGeom prst="rect">
            <a:avLst/>
          </a:prstGeom>
          <a:ln>
            <a:solidFill>
              <a:schemeClr val="tx1"/>
            </a:solidFill>
          </a:ln>
        </p:spPr>
      </p:pic>
      <p:pic>
        <p:nvPicPr>
          <p:cNvPr id="7" name="Picture 6">
            <a:extLst>
              <a:ext uri="{FF2B5EF4-FFF2-40B4-BE49-F238E27FC236}">
                <a16:creationId xmlns:a16="http://schemas.microsoft.com/office/drawing/2014/main" id="{09EEBCFE-B844-4D82-A913-F03B93AC36FA}"/>
              </a:ext>
            </a:extLst>
          </p:cNvPr>
          <p:cNvPicPr>
            <a:picLocks noChangeAspect="1"/>
          </p:cNvPicPr>
          <p:nvPr/>
        </p:nvPicPr>
        <p:blipFill>
          <a:blip r:embed="rId6"/>
          <a:stretch>
            <a:fillRect/>
          </a:stretch>
        </p:blipFill>
        <p:spPr>
          <a:xfrm>
            <a:off x="6239706" y="2026070"/>
            <a:ext cx="5239121" cy="4312992"/>
          </a:xfrm>
          <a:prstGeom prst="rect">
            <a:avLst/>
          </a:prstGeom>
          <a:ln>
            <a:solidFill>
              <a:schemeClr val="tx1"/>
            </a:solidFill>
          </a:ln>
        </p:spPr>
      </p:pic>
      <p:pic>
        <p:nvPicPr>
          <p:cNvPr id="8" name="results">
            <a:hlinkClick r:id="" action="ppaction://media"/>
            <a:extLst>
              <a:ext uri="{FF2B5EF4-FFF2-40B4-BE49-F238E27FC236}">
                <a16:creationId xmlns:a16="http://schemas.microsoft.com/office/drawing/2014/main" id="{CFD86D24-1986-4C31-807B-D51193F197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35145" y="518938"/>
            <a:ext cx="487363" cy="487363"/>
          </a:xfrm>
          <a:prstGeom prst="rect">
            <a:avLst/>
          </a:prstGeom>
        </p:spPr>
      </p:pic>
    </p:spTree>
    <p:extLst>
      <p:ext uri="{BB962C8B-B14F-4D97-AF65-F5344CB8AC3E}">
        <p14:creationId xmlns:p14="http://schemas.microsoft.com/office/powerpoint/2010/main" val="426395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D5A99A-0C48-44E6-9D44-52BEA43B6B34}"/>
              </a:ext>
            </a:extLst>
          </p:cNvPr>
          <p:cNvSpPr/>
          <p:nvPr/>
        </p:nvSpPr>
        <p:spPr>
          <a:xfrm>
            <a:off x="2271358" y="271906"/>
            <a:ext cx="7027886" cy="769441"/>
          </a:xfrm>
          <a:prstGeom prst="rect">
            <a:avLst/>
          </a:prstGeom>
          <a:noFill/>
        </p:spPr>
        <p:txBody>
          <a:bodyPr wrap="none" lIns="91440" tIns="45720" rIns="91440" bIns="45720">
            <a:spAutoFit/>
          </a:bodyPr>
          <a:lstStyle/>
          <a:p>
            <a:pPr algn="ctr"/>
            <a:r>
              <a:rPr lang="en-US" sz="4400" b="1" cap="none" spc="0" dirty="0">
                <a:ln w="12700">
                  <a:solidFill>
                    <a:schemeClr val="accent5"/>
                  </a:solidFill>
                  <a:prstDash val="solid"/>
                </a:ln>
                <a:solidFill>
                  <a:schemeClr val="accent5">
                    <a:lumMod val="75000"/>
                  </a:schemeClr>
                </a:solidFill>
                <a:effectLst/>
              </a:rPr>
              <a:t>Techniques and Methods</a:t>
            </a:r>
          </a:p>
        </p:txBody>
      </p:sp>
      <p:sp>
        <p:nvSpPr>
          <p:cNvPr id="9" name="TextBox 8">
            <a:extLst>
              <a:ext uri="{FF2B5EF4-FFF2-40B4-BE49-F238E27FC236}">
                <a16:creationId xmlns:a16="http://schemas.microsoft.com/office/drawing/2014/main" id="{6EB34411-E777-45CF-9414-CDDE8F77D68B}"/>
              </a:ext>
            </a:extLst>
          </p:cNvPr>
          <p:cNvSpPr txBox="1"/>
          <p:nvPr/>
        </p:nvSpPr>
        <p:spPr>
          <a:xfrm>
            <a:off x="996202" y="1491502"/>
            <a:ext cx="6096000" cy="461665"/>
          </a:xfrm>
          <a:prstGeom prst="rect">
            <a:avLst/>
          </a:prstGeom>
          <a:noFill/>
        </p:spPr>
        <p:txBody>
          <a:bodyPr wrap="square">
            <a:spAutoFit/>
          </a:bodyPr>
          <a:lstStyle/>
          <a:p>
            <a:pPr algn="l"/>
            <a:r>
              <a:rPr lang="en-GB" sz="2400" dirty="0">
                <a:solidFill>
                  <a:srgbClr val="000000"/>
                </a:solidFill>
                <a:latin typeface="Inter"/>
              </a:rPr>
              <a:t>Recommendation with </a:t>
            </a:r>
            <a:r>
              <a:rPr lang="en-GB" sz="2400" dirty="0" err="1">
                <a:solidFill>
                  <a:srgbClr val="000000"/>
                </a:solidFill>
                <a:latin typeface="Inter"/>
              </a:rPr>
              <a:t>Pearsons</a:t>
            </a:r>
            <a:r>
              <a:rPr lang="en-GB" sz="2400" dirty="0">
                <a:solidFill>
                  <a:srgbClr val="000000"/>
                </a:solidFill>
                <a:latin typeface="Inter"/>
              </a:rPr>
              <a:t>' R correlations:</a:t>
            </a:r>
            <a:endParaRPr lang="en-GB" sz="2400" b="0" i="0" dirty="0">
              <a:solidFill>
                <a:srgbClr val="000000"/>
              </a:solidFill>
              <a:effectLst/>
              <a:latin typeface="Inter"/>
            </a:endParaRPr>
          </a:p>
        </p:txBody>
      </p:sp>
      <p:pic>
        <p:nvPicPr>
          <p:cNvPr id="10" name="Picture 9" descr="Logo, company name&#10;&#10;Description automatically generated">
            <a:extLst>
              <a:ext uri="{FF2B5EF4-FFF2-40B4-BE49-F238E27FC236}">
                <a16:creationId xmlns:a16="http://schemas.microsoft.com/office/drawing/2014/main" id="{194F4F80-8A6C-4331-9275-45AA710601A1}"/>
              </a:ext>
            </a:extLst>
          </p:cNvPr>
          <p:cNvPicPr>
            <a:picLocks noChangeAspect="1"/>
          </p:cNvPicPr>
          <p:nvPr/>
        </p:nvPicPr>
        <p:blipFill>
          <a:blip r:embed="rId2"/>
          <a:stretch>
            <a:fillRect/>
          </a:stretch>
        </p:blipFill>
        <p:spPr>
          <a:xfrm>
            <a:off x="568416" y="1523964"/>
            <a:ext cx="428502" cy="429203"/>
          </a:xfrm>
          <a:prstGeom prst="rect">
            <a:avLst/>
          </a:prstGeom>
        </p:spPr>
      </p:pic>
      <p:sp>
        <p:nvSpPr>
          <p:cNvPr id="11" name="Rectangle 10">
            <a:extLst>
              <a:ext uri="{FF2B5EF4-FFF2-40B4-BE49-F238E27FC236}">
                <a16:creationId xmlns:a16="http://schemas.microsoft.com/office/drawing/2014/main" id="{91FA3E7D-6712-4B1C-BB9D-0F5CDAFC0EA6}"/>
              </a:ext>
            </a:extLst>
          </p:cNvPr>
          <p:cNvSpPr/>
          <p:nvPr/>
        </p:nvSpPr>
        <p:spPr>
          <a:xfrm>
            <a:off x="2631058" y="1028076"/>
            <a:ext cx="6170280" cy="707886"/>
          </a:xfrm>
          <a:prstGeom prst="rect">
            <a:avLst/>
          </a:prstGeom>
          <a:noFill/>
        </p:spPr>
        <p:txBody>
          <a:bodyPr wrap="none" lIns="91440" tIns="45720" rIns="91440" bIns="45720">
            <a:spAutoFit/>
          </a:bodyPr>
          <a:lstStyle/>
          <a:p>
            <a:pPr algn="ctr"/>
            <a:r>
              <a:rPr lang="en-US" sz="2000" b="1" cap="none" spc="50" dirty="0">
                <a:ln w="0"/>
                <a:solidFill>
                  <a:schemeClr val="accent6">
                    <a:lumMod val="75000"/>
                  </a:schemeClr>
                </a:solidFill>
                <a:effectLst>
                  <a:innerShdw blurRad="63500" dist="50800" dir="13500000">
                    <a:srgbClr val="000000">
                      <a:alpha val="50000"/>
                    </a:srgbClr>
                  </a:innerShdw>
                </a:effectLst>
              </a:rPr>
              <a:t>Predictive Analysis –Recommendation Models</a:t>
            </a:r>
            <a:endParaRPr lang="en-GB" sz="2000" b="1" i="0" dirty="0">
              <a:solidFill>
                <a:srgbClr val="000000"/>
              </a:solidFill>
              <a:effectLst/>
              <a:latin typeface="Helvetica Neue"/>
            </a:endParaRPr>
          </a:p>
          <a:p>
            <a:pPr algn="ctr"/>
            <a:endParaRPr lang="en-US" sz="2000" b="1" cap="none" spc="50" dirty="0">
              <a:ln w="0"/>
              <a:solidFill>
                <a:schemeClr val="accent6">
                  <a:lumMod val="75000"/>
                </a:schemeClr>
              </a:solidFill>
              <a:effectLst>
                <a:innerShdw blurRad="63500" dist="50800" dir="13500000">
                  <a:srgbClr val="000000">
                    <a:alpha val="50000"/>
                  </a:srgbClr>
                </a:innerShdw>
              </a:effectLst>
            </a:endParaRPr>
          </a:p>
        </p:txBody>
      </p:sp>
      <p:pic>
        <p:nvPicPr>
          <p:cNvPr id="3" name="Picture 2">
            <a:extLst>
              <a:ext uri="{FF2B5EF4-FFF2-40B4-BE49-F238E27FC236}">
                <a16:creationId xmlns:a16="http://schemas.microsoft.com/office/drawing/2014/main" id="{9543390A-9C32-460B-A7DE-0132231DD1F7}"/>
              </a:ext>
            </a:extLst>
          </p:cNvPr>
          <p:cNvPicPr>
            <a:picLocks noChangeAspect="1"/>
          </p:cNvPicPr>
          <p:nvPr/>
        </p:nvPicPr>
        <p:blipFill>
          <a:blip r:embed="rId3"/>
          <a:stretch>
            <a:fillRect/>
          </a:stretch>
        </p:blipFill>
        <p:spPr>
          <a:xfrm>
            <a:off x="661663" y="2589754"/>
            <a:ext cx="5240097" cy="3469304"/>
          </a:xfrm>
          <a:prstGeom prst="rect">
            <a:avLst/>
          </a:prstGeom>
          <a:ln>
            <a:solidFill>
              <a:schemeClr val="tx1">
                <a:lumMod val="95000"/>
                <a:lumOff val="5000"/>
              </a:schemeClr>
            </a:solidFill>
          </a:ln>
        </p:spPr>
      </p:pic>
      <p:pic>
        <p:nvPicPr>
          <p:cNvPr id="8" name="Picture 7">
            <a:extLst>
              <a:ext uri="{FF2B5EF4-FFF2-40B4-BE49-F238E27FC236}">
                <a16:creationId xmlns:a16="http://schemas.microsoft.com/office/drawing/2014/main" id="{465B8C84-4EFF-4098-90FA-BCC1EB9EEC3C}"/>
              </a:ext>
            </a:extLst>
          </p:cNvPr>
          <p:cNvPicPr>
            <a:picLocks noChangeAspect="1"/>
          </p:cNvPicPr>
          <p:nvPr/>
        </p:nvPicPr>
        <p:blipFill>
          <a:blip r:embed="rId4"/>
          <a:stretch>
            <a:fillRect/>
          </a:stretch>
        </p:blipFill>
        <p:spPr>
          <a:xfrm>
            <a:off x="6290240" y="2589754"/>
            <a:ext cx="5240097" cy="3469304"/>
          </a:xfrm>
          <a:prstGeom prst="rect">
            <a:avLst/>
          </a:prstGeom>
          <a:ln>
            <a:solidFill>
              <a:schemeClr val="tx1"/>
            </a:solidFill>
          </a:ln>
        </p:spPr>
      </p:pic>
      <p:sp>
        <p:nvSpPr>
          <p:cNvPr id="12" name="TextBox 11">
            <a:extLst>
              <a:ext uri="{FF2B5EF4-FFF2-40B4-BE49-F238E27FC236}">
                <a16:creationId xmlns:a16="http://schemas.microsoft.com/office/drawing/2014/main" id="{0DA9DF66-3447-4105-A77E-D4E7FCEF38DB}"/>
              </a:ext>
            </a:extLst>
          </p:cNvPr>
          <p:cNvSpPr txBox="1"/>
          <p:nvPr/>
        </p:nvSpPr>
        <p:spPr>
          <a:xfrm>
            <a:off x="567700" y="2060725"/>
            <a:ext cx="5334060" cy="461665"/>
          </a:xfrm>
          <a:prstGeom prst="rect">
            <a:avLst/>
          </a:prstGeom>
          <a:noFill/>
        </p:spPr>
        <p:txBody>
          <a:bodyPr wrap="square">
            <a:spAutoFit/>
          </a:bodyPr>
          <a:lstStyle/>
          <a:p>
            <a:pPr algn="l"/>
            <a:r>
              <a:rPr lang="en-GB" sz="1200" b="1" i="0" dirty="0">
                <a:solidFill>
                  <a:srgbClr val="000000"/>
                </a:solidFill>
                <a:effectLst/>
                <a:latin typeface="Inter"/>
              </a:rPr>
              <a:t>For movie “Matrix Reloaded”: Top 10 recommended movies </a:t>
            </a:r>
          </a:p>
          <a:p>
            <a:pPr algn="l"/>
            <a:r>
              <a:rPr lang="en-GB" sz="1200" b="1" i="0" dirty="0">
                <a:solidFill>
                  <a:srgbClr val="000000"/>
                </a:solidFill>
                <a:effectLst/>
                <a:latin typeface="Inter"/>
              </a:rPr>
              <a:t>based </a:t>
            </a:r>
            <a:r>
              <a:rPr lang="en-GB" sz="1200" b="1" dirty="0">
                <a:solidFill>
                  <a:srgbClr val="000000"/>
                </a:solidFill>
                <a:latin typeface="Inter"/>
              </a:rPr>
              <a:t>on Pearson Correlation</a:t>
            </a:r>
            <a:endParaRPr lang="en-GB" sz="1200" b="1" i="0" dirty="0">
              <a:solidFill>
                <a:srgbClr val="000000"/>
              </a:solidFill>
              <a:effectLst/>
              <a:latin typeface="Inter"/>
            </a:endParaRPr>
          </a:p>
        </p:txBody>
      </p:sp>
      <p:sp>
        <p:nvSpPr>
          <p:cNvPr id="13" name="TextBox 12">
            <a:extLst>
              <a:ext uri="{FF2B5EF4-FFF2-40B4-BE49-F238E27FC236}">
                <a16:creationId xmlns:a16="http://schemas.microsoft.com/office/drawing/2014/main" id="{CAD711E0-4BE1-49BB-A4DC-8286FC2D854E}"/>
              </a:ext>
            </a:extLst>
          </p:cNvPr>
          <p:cNvSpPr txBox="1"/>
          <p:nvPr/>
        </p:nvSpPr>
        <p:spPr>
          <a:xfrm>
            <a:off x="6196277" y="2061831"/>
            <a:ext cx="5334060" cy="461665"/>
          </a:xfrm>
          <a:prstGeom prst="rect">
            <a:avLst/>
          </a:prstGeom>
          <a:noFill/>
        </p:spPr>
        <p:txBody>
          <a:bodyPr wrap="square">
            <a:spAutoFit/>
          </a:bodyPr>
          <a:lstStyle/>
          <a:p>
            <a:pPr algn="l"/>
            <a:r>
              <a:rPr lang="en-GB" sz="1200" b="1" i="0" dirty="0">
                <a:solidFill>
                  <a:srgbClr val="000000"/>
                </a:solidFill>
                <a:effectLst/>
                <a:latin typeface="Inter"/>
              </a:rPr>
              <a:t>For movie “Sex and the city –season 4” : Top 10 recommended movies </a:t>
            </a:r>
          </a:p>
          <a:p>
            <a:pPr algn="l"/>
            <a:r>
              <a:rPr lang="en-GB" sz="1200" b="1" i="0" dirty="0">
                <a:solidFill>
                  <a:srgbClr val="000000"/>
                </a:solidFill>
                <a:effectLst/>
                <a:latin typeface="Inter"/>
              </a:rPr>
              <a:t>based </a:t>
            </a:r>
            <a:r>
              <a:rPr lang="en-GB" sz="1200" b="1" dirty="0">
                <a:solidFill>
                  <a:srgbClr val="000000"/>
                </a:solidFill>
                <a:latin typeface="Inter"/>
              </a:rPr>
              <a:t>on Pearson Correlation</a:t>
            </a:r>
            <a:endParaRPr lang="en-GB" sz="1200" b="1" i="0" dirty="0">
              <a:solidFill>
                <a:srgbClr val="000000"/>
              </a:solidFill>
              <a:effectLst/>
              <a:latin typeface="Inter"/>
            </a:endParaRPr>
          </a:p>
        </p:txBody>
      </p:sp>
    </p:spTree>
    <p:extLst>
      <p:ext uri="{BB962C8B-B14F-4D97-AF65-F5344CB8AC3E}">
        <p14:creationId xmlns:p14="http://schemas.microsoft.com/office/powerpoint/2010/main" val="2050487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D5A99A-0C48-44E6-9D44-52BEA43B6B34}"/>
              </a:ext>
            </a:extLst>
          </p:cNvPr>
          <p:cNvSpPr/>
          <p:nvPr/>
        </p:nvSpPr>
        <p:spPr>
          <a:xfrm>
            <a:off x="3815052" y="330572"/>
            <a:ext cx="3940502"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chemeClr val="accent5">
                    <a:lumMod val="75000"/>
                  </a:schemeClr>
                </a:solidFill>
                <a:effectLst/>
              </a:rPr>
              <a:t>Conclusion</a:t>
            </a:r>
          </a:p>
        </p:txBody>
      </p:sp>
      <p:pic>
        <p:nvPicPr>
          <p:cNvPr id="14" name="Picture 13" descr="Logo, company name&#10;&#10;Description automatically generated">
            <a:extLst>
              <a:ext uri="{FF2B5EF4-FFF2-40B4-BE49-F238E27FC236}">
                <a16:creationId xmlns:a16="http://schemas.microsoft.com/office/drawing/2014/main" id="{8E8B6315-AD72-47CB-9143-F96413D8A632}"/>
              </a:ext>
            </a:extLst>
          </p:cNvPr>
          <p:cNvPicPr>
            <a:picLocks noChangeAspect="1"/>
          </p:cNvPicPr>
          <p:nvPr/>
        </p:nvPicPr>
        <p:blipFill>
          <a:blip r:embed="rId4"/>
          <a:stretch>
            <a:fillRect/>
          </a:stretch>
        </p:blipFill>
        <p:spPr>
          <a:xfrm>
            <a:off x="616118" y="1245075"/>
            <a:ext cx="428502" cy="429203"/>
          </a:xfrm>
          <a:prstGeom prst="rect">
            <a:avLst/>
          </a:prstGeom>
        </p:spPr>
      </p:pic>
      <p:sp>
        <p:nvSpPr>
          <p:cNvPr id="19" name="TextBox 18">
            <a:extLst>
              <a:ext uri="{FF2B5EF4-FFF2-40B4-BE49-F238E27FC236}">
                <a16:creationId xmlns:a16="http://schemas.microsoft.com/office/drawing/2014/main" id="{DBF95029-5EE0-4690-A92E-52F21E3A999C}"/>
              </a:ext>
            </a:extLst>
          </p:cNvPr>
          <p:cNvSpPr txBox="1"/>
          <p:nvPr/>
        </p:nvSpPr>
        <p:spPr>
          <a:xfrm>
            <a:off x="514754" y="1911916"/>
            <a:ext cx="8626733" cy="646331"/>
          </a:xfrm>
          <a:prstGeom prst="rect">
            <a:avLst/>
          </a:prstGeom>
          <a:noFill/>
        </p:spPr>
        <p:txBody>
          <a:bodyPr wrap="square">
            <a:spAutoFit/>
          </a:bodyPr>
          <a:lstStyle/>
          <a:p>
            <a:r>
              <a:rPr lang="en-GB" dirty="0">
                <a:latin typeface="Inter"/>
              </a:rPr>
              <a:t>The recommendation system we used is well established and has been widely used by many already. We were not able to provide much novelty with the given dataset.</a:t>
            </a:r>
          </a:p>
        </p:txBody>
      </p:sp>
      <p:sp>
        <p:nvSpPr>
          <p:cNvPr id="21" name="TextBox 20">
            <a:extLst>
              <a:ext uri="{FF2B5EF4-FFF2-40B4-BE49-F238E27FC236}">
                <a16:creationId xmlns:a16="http://schemas.microsoft.com/office/drawing/2014/main" id="{7ECF6C47-9BEF-4744-9308-287131D7B55D}"/>
              </a:ext>
            </a:extLst>
          </p:cNvPr>
          <p:cNvSpPr txBox="1"/>
          <p:nvPr/>
        </p:nvSpPr>
        <p:spPr>
          <a:xfrm>
            <a:off x="1117880" y="1278390"/>
            <a:ext cx="6094324" cy="369332"/>
          </a:xfrm>
          <a:prstGeom prst="rect">
            <a:avLst/>
          </a:prstGeom>
          <a:noFill/>
        </p:spPr>
        <p:txBody>
          <a:bodyPr wrap="square">
            <a:spAutoFit/>
          </a:bodyPr>
          <a:lstStyle/>
          <a:p>
            <a:r>
              <a:rPr lang="en-GB" dirty="0">
                <a:latin typeface="Inter"/>
              </a:rPr>
              <a:t>Critical Evaluation</a:t>
            </a:r>
            <a:r>
              <a:rPr lang="en-GB" dirty="0"/>
              <a:t>:</a:t>
            </a:r>
          </a:p>
        </p:txBody>
      </p:sp>
      <p:pic>
        <p:nvPicPr>
          <p:cNvPr id="22" name="Picture 21" descr="Logo, company name&#10;&#10;Description automatically generated">
            <a:extLst>
              <a:ext uri="{FF2B5EF4-FFF2-40B4-BE49-F238E27FC236}">
                <a16:creationId xmlns:a16="http://schemas.microsoft.com/office/drawing/2014/main" id="{DBB7E11A-42B1-4D0D-9BEC-DB2EB72E261A}"/>
              </a:ext>
            </a:extLst>
          </p:cNvPr>
          <p:cNvPicPr>
            <a:picLocks noChangeAspect="1"/>
          </p:cNvPicPr>
          <p:nvPr/>
        </p:nvPicPr>
        <p:blipFill>
          <a:blip r:embed="rId4"/>
          <a:stretch>
            <a:fillRect/>
          </a:stretch>
        </p:blipFill>
        <p:spPr>
          <a:xfrm>
            <a:off x="571400" y="2729685"/>
            <a:ext cx="428502" cy="429203"/>
          </a:xfrm>
          <a:prstGeom prst="rect">
            <a:avLst/>
          </a:prstGeom>
        </p:spPr>
      </p:pic>
      <p:sp>
        <p:nvSpPr>
          <p:cNvPr id="24" name="TextBox 23">
            <a:extLst>
              <a:ext uri="{FF2B5EF4-FFF2-40B4-BE49-F238E27FC236}">
                <a16:creationId xmlns:a16="http://schemas.microsoft.com/office/drawing/2014/main" id="{AC51DDFA-0CC8-44BA-BD02-329C26DA9AD1}"/>
              </a:ext>
            </a:extLst>
          </p:cNvPr>
          <p:cNvSpPr txBox="1"/>
          <p:nvPr/>
        </p:nvSpPr>
        <p:spPr>
          <a:xfrm>
            <a:off x="1044620" y="2795885"/>
            <a:ext cx="6094324" cy="369332"/>
          </a:xfrm>
          <a:prstGeom prst="rect">
            <a:avLst/>
          </a:prstGeom>
          <a:noFill/>
        </p:spPr>
        <p:txBody>
          <a:bodyPr wrap="square">
            <a:spAutoFit/>
          </a:bodyPr>
          <a:lstStyle/>
          <a:p>
            <a:r>
              <a:rPr lang="en-GB" dirty="0">
                <a:latin typeface="Inter"/>
              </a:rPr>
              <a:t>Scope for future work</a:t>
            </a:r>
            <a:r>
              <a:rPr lang="en-GB" dirty="0"/>
              <a:t>:</a:t>
            </a:r>
          </a:p>
        </p:txBody>
      </p:sp>
      <p:sp>
        <p:nvSpPr>
          <p:cNvPr id="26" name="TextBox 25">
            <a:extLst>
              <a:ext uri="{FF2B5EF4-FFF2-40B4-BE49-F238E27FC236}">
                <a16:creationId xmlns:a16="http://schemas.microsoft.com/office/drawing/2014/main" id="{10FBE39D-401F-4A4C-B2D8-C77CCA2A9AEB}"/>
              </a:ext>
            </a:extLst>
          </p:cNvPr>
          <p:cNvSpPr txBox="1"/>
          <p:nvPr/>
        </p:nvSpPr>
        <p:spPr>
          <a:xfrm>
            <a:off x="616118" y="3429000"/>
            <a:ext cx="11120357" cy="1754326"/>
          </a:xfrm>
          <a:prstGeom prst="rect">
            <a:avLst/>
          </a:prstGeom>
          <a:noFill/>
        </p:spPr>
        <p:txBody>
          <a:bodyPr wrap="square">
            <a:spAutoFit/>
          </a:bodyPr>
          <a:lstStyle/>
          <a:p>
            <a:r>
              <a:rPr lang="en-GB" dirty="0">
                <a:latin typeface="Inter"/>
              </a:rPr>
              <a:t>* More additional data could be added to the dataset, which allows more combinations of the hybrid model that could lead to a more accurate recommender system</a:t>
            </a:r>
            <a:r>
              <a:rPr lang="en-GB" dirty="0"/>
              <a:t>.</a:t>
            </a:r>
          </a:p>
          <a:p>
            <a:r>
              <a:rPr lang="en-GB" dirty="0">
                <a:latin typeface="Inter"/>
              </a:rPr>
              <a:t>* The model could be programmed better, which will speed up the run time dramatically. If one improves this script in such way the runtime decreases, one might achieve better results in the end because tweaking the model will become easier. </a:t>
            </a:r>
          </a:p>
          <a:p>
            <a:endParaRPr lang="en-GB" dirty="0"/>
          </a:p>
        </p:txBody>
      </p:sp>
      <p:pic>
        <p:nvPicPr>
          <p:cNvPr id="12" name="Picture 11" descr="Logo, company name&#10;&#10;Description automatically generated">
            <a:extLst>
              <a:ext uri="{FF2B5EF4-FFF2-40B4-BE49-F238E27FC236}">
                <a16:creationId xmlns:a16="http://schemas.microsoft.com/office/drawing/2014/main" id="{A3B4644A-93BA-42E6-B2DF-C0040BF5AF95}"/>
              </a:ext>
            </a:extLst>
          </p:cNvPr>
          <p:cNvPicPr>
            <a:picLocks noChangeAspect="1"/>
          </p:cNvPicPr>
          <p:nvPr/>
        </p:nvPicPr>
        <p:blipFill>
          <a:blip r:embed="rId4"/>
          <a:stretch>
            <a:fillRect/>
          </a:stretch>
        </p:blipFill>
        <p:spPr>
          <a:xfrm>
            <a:off x="560063" y="4968724"/>
            <a:ext cx="428502" cy="429203"/>
          </a:xfrm>
          <a:prstGeom prst="rect">
            <a:avLst/>
          </a:prstGeom>
        </p:spPr>
      </p:pic>
      <p:sp>
        <p:nvSpPr>
          <p:cNvPr id="13" name="TextBox 12">
            <a:extLst>
              <a:ext uri="{FF2B5EF4-FFF2-40B4-BE49-F238E27FC236}">
                <a16:creationId xmlns:a16="http://schemas.microsoft.com/office/drawing/2014/main" id="{C4FA3994-8BA2-4F1F-94FA-5ADF3C6C1898}"/>
              </a:ext>
            </a:extLst>
          </p:cNvPr>
          <p:cNvSpPr txBox="1"/>
          <p:nvPr/>
        </p:nvSpPr>
        <p:spPr>
          <a:xfrm>
            <a:off x="1117880" y="4998659"/>
            <a:ext cx="6094324" cy="369332"/>
          </a:xfrm>
          <a:prstGeom prst="rect">
            <a:avLst/>
          </a:prstGeom>
          <a:noFill/>
        </p:spPr>
        <p:txBody>
          <a:bodyPr wrap="square">
            <a:spAutoFit/>
          </a:bodyPr>
          <a:lstStyle/>
          <a:p>
            <a:r>
              <a:rPr lang="en-GB" dirty="0">
                <a:latin typeface="Inter"/>
              </a:rPr>
              <a:t>Conclusion:</a:t>
            </a:r>
          </a:p>
        </p:txBody>
      </p:sp>
      <p:sp>
        <p:nvSpPr>
          <p:cNvPr id="16" name="TextBox 15">
            <a:extLst>
              <a:ext uri="{FF2B5EF4-FFF2-40B4-BE49-F238E27FC236}">
                <a16:creationId xmlns:a16="http://schemas.microsoft.com/office/drawing/2014/main" id="{3BBD48F0-3A5D-4991-A6B7-247BA4CB5E05}"/>
              </a:ext>
            </a:extLst>
          </p:cNvPr>
          <p:cNvSpPr txBox="1"/>
          <p:nvPr/>
        </p:nvSpPr>
        <p:spPr>
          <a:xfrm>
            <a:off x="774314" y="5565898"/>
            <a:ext cx="10962161" cy="646331"/>
          </a:xfrm>
          <a:prstGeom prst="rect">
            <a:avLst/>
          </a:prstGeom>
          <a:noFill/>
        </p:spPr>
        <p:txBody>
          <a:bodyPr wrap="square">
            <a:spAutoFit/>
          </a:bodyPr>
          <a:lstStyle/>
          <a:p>
            <a:r>
              <a:rPr lang="en-GB" b="0" i="0" dirty="0">
                <a:effectLst/>
                <a:latin typeface="Inter"/>
              </a:rPr>
              <a:t>There are many different ways to set up a recommender system. Based on the objectives we have framed, we used appropriate descriptive and predictive analysis to derive the outcome from the given dataset.</a:t>
            </a:r>
            <a:endParaRPr lang="en-GB" dirty="0">
              <a:latin typeface="Inter"/>
            </a:endParaRPr>
          </a:p>
        </p:txBody>
      </p:sp>
      <p:pic>
        <p:nvPicPr>
          <p:cNvPr id="2" name="conclusion">
            <a:hlinkClick r:id="" action="ppaction://media"/>
            <a:extLst>
              <a:ext uri="{FF2B5EF4-FFF2-40B4-BE49-F238E27FC236}">
                <a16:creationId xmlns:a16="http://schemas.microsoft.com/office/drawing/2014/main" id="{464F7681-6D42-4157-83F5-77193B2583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49112" y="402089"/>
            <a:ext cx="487363" cy="487363"/>
          </a:xfrm>
          <a:prstGeom prst="rect">
            <a:avLst/>
          </a:prstGeom>
        </p:spPr>
      </p:pic>
    </p:spTree>
    <p:extLst>
      <p:ext uri="{BB962C8B-B14F-4D97-AF65-F5344CB8AC3E}">
        <p14:creationId xmlns:p14="http://schemas.microsoft.com/office/powerpoint/2010/main" val="71547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693937" y="1511210"/>
            <a:ext cx="10403150" cy="5848378"/>
          </a:xfrm>
        </p:spPr>
        <p:txBody>
          <a:bodyPr>
            <a:normAutofit/>
          </a:bodyPr>
          <a:lstStyle/>
          <a:p>
            <a:pPr algn="l"/>
            <a:r>
              <a:rPr lang="en-GB" sz="1800" b="1" i="0" dirty="0">
                <a:solidFill>
                  <a:schemeClr val="accent6">
                    <a:lumMod val="75000"/>
                  </a:schemeClr>
                </a:solidFill>
                <a:effectLst/>
                <a:latin typeface="Helvetica Neue"/>
              </a:rPr>
              <a:t>                     </a:t>
            </a:r>
            <a:r>
              <a:rPr lang="en-GB" sz="2000" b="1" i="0" dirty="0">
                <a:solidFill>
                  <a:schemeClr val="tx1">
                    <a:lumMod val="65000"/>
                    <a:lumOff val="35000"/>
                  </a:schemeClr>
                </a:solidFill>
                <a:effectLst/>
                <a:latin typeface="Helvetica Neue"/>
              </a:rPr>
              <a:t>Introduction:</a:t>
            </a:r>
            <a:br>
              <a:rPr lang="en-GB" sz="2000" b="1" i="0" dirty="0">
                <a:solidFill>
                  <a:schemeClr val="accent6">
                    <a:lumMod val="75000"/>
                  </a:schemeClr>
                </a:solidFill>
                <a:effectLst/>
                <a:latin typeface="Helvetica Neue"/>
              </a:rPr>
            </a:br>
            <a:br>
              <a:rPr lang="en-GB" sz="2000" b="1" i="0" dirty="0">
                <a:solidFill>
                  <a:schemeClr val="accent6">
                    <a:lumMod val="75000"/>
                  </a:schemeClr>
                </a:solidFill>
                <a:effectLst/>
                <a:latin typeface="Helvetica Neue"/>
              </a:rPr>
            </a:br>
            <a:r>
              <a:rPr lang="en-GB" sz="2000" b="1" i="0" dirty="0">
                <a:solidFill>
                  <a:schemeClr val="accent6">
                    <a:lumMod val="75000"/>
                  </a:schemeClr>
                </a:solidFill>
                <a:effectLst/>
                <a:latin typeface="Helvetica Neue"/>
              </a:rPr>
              <a:t>                   </a:t>
            </a:r>
            <a:r>
              <a:rPr lang="en-GB" sz="2000" b="1" dirty="0">
                <a:solidFill>
                  <a:schemeClr val="tx1">
                    <a:lumMod val="65000"/>
                    <a:lumOff val="35000"/>
                  </a:schemeClr>
                </a:solidFill>
                <a:latin typeface="Helvetica Neue"/>
              </a:rPr>
              <a:t>Dimensions</a:t>
            </a:r>
            <a:r>
              <a:rPr lang="en-GB" sz="2000" b="1" i="0" dirty="0">
                <a:solidFill>
                  <a:schemeClr val="tx1">
                    <a:lumMod val="65000"/>
                    <a:lumOff val="35000"/>
                  </a:schemeClr>
                </a:solidFill>
                <a:effectLst/>
                <a:latin typeface="Helvetica Neue"/>
              </a:rPr>
              <a:t> of datasets:</a:t>
            </a:r>
            <a:br>
              <a:rPr lang="en-GB" sz="2000" b="1" i="0" dirty="0">
                <a:solidFill>
                  <a:schemeClr val="accent6">
                    <a:lumMod val="75000"/>
                  </a:schemeClr>
                </a:solidFill>
                <a:effectLst/>
                <a:latin typeface="Helvetica Neue"/>
              </a:rPr>
            </a:br>
            <a:br>
              <a:rPr lang="en-GB" sz="2000" b="1" dirty="0">
                <a:solidFill>
                  <a:schemeClr val="accent6">
                    <a:lumMod val="75000"/>
                  </a:schemeClr>
                </a:solidFill>
                <a:latin typeface="Helvetica Neue"/>
              </a:rPr>
            </a:br>
            <a:r>
              <a:rPr lang="en-GB" sz="2000" b="1" dirty="0">
                <a:solidFill>
                  <a:schemeClr val="accent6">
                    <a:lumMod val="75000"/>
                  </a:schemeClr>
                </a:solidFill>
                <a:latin typeface="Helvetica Neue"/>
              </a:rPr>
              <a:t>                   </a:t>
            </a:r>
            <a:r>
              <a:rPr lang="en-GB" sz="2000" b="1" i="0" dirty="0">
                <a:solidFill>
                  <a:schemeClr val="tx1">
                    <a:lumMod val="65000"/>
                    <a:lumOff val="35000"/>
                  </a:schemeClr>
                </a:solidFill>
                <a:effectLst/>
                <a:latin typeface="Helvetica Neue"/>
              </a:rPr>
              <a:t>Objective – Aim:</a:t>
            </a:r>
            <a:br>
              <a:rPr lang="en-GB" sz="2000" b="1" i="0" dirty="0">
                <a:solidFill>
                  <a:schemeClr val="accent6">
                    <a:lumMod val="75000"/>
                  </a:schemeClr>
                </a:solidFill>
                <a:effectLst/>
                <a:latin typeface="Helvetica Neue"/>
              </a:rPr>
            </a:br>
            <a:br>
              <a:rPr lang="en-GB" sz="2000" b="1" i="0" dirty="0">
                <a:solidFill>
                  <a:schemeClr val="accent6">
                    <a:lumMod val="75000"/>
                  </a:schemeClr>
                </a:solidFill>
                <a:effectLst/>
                <a:latin typeface="Helvetica Neue"/>
              </a:rPr>
            </a:br>
            <a:r>
              <a:rPr lang="en-GB" sz="2000" b="1" i="0" dirty="0">
                <a:solidFill>
                  <a:schemeClr val="accent6">
                    <a:lumMod val="75000"/>
                  </a:schemeClr>
                </a:solidFill>
                <a:effectLst/>
                <a:latin typeface="Helvetica Neue"/>
              </a:rPr>
              <a:t>                    </a:t>
            </a:r>
            <a:r>
              <a:rPr lang="en-GB" sz="2000" b="1" i="0" dirty="0">
                <a:solidFill>
                  <a:schemeClr val="tx1">
                    <a:lumMod val="65000"/>
                    <a:lumOff val="35000"/>
                  </a:schemeClr>
                </a:solidFill>
                <a:effectLst/>
                <a:latin typeface="Helvetica Neue"/>
              </a:rPr>
              <a:t>Methods and Techniques:</a:t>
            </a:r>
            <a:br>
              <a:rPr lang="en-GB" sz="2000" b="1" i="0" dirty="0">
                <a:solidFill>
                  <a:schemeClr val="accent6">
                    <a:lumMod val="75000"/>
                  </a:schemeClr>
                </a:solidFill>
                <a:effectLst/>
                <a:latin typeface="Helvetica Neue"/>
              </a:rPr>
            </a:br>
            <a:r>
              <a:rPr lang="en-GB" sz="2000" b="1" i="0" dirty="0">
                <a:solidFill>
                  <a:schemeClr val="accent6">
                    <a:lumMod val="75000"/>
                  </a:schemeClr>
                </a:solidFill>
                <a:effectLst/>
                <a:latin typeface="Helvetica Neue"/>
              </a:rPr>
              <a:t>                   </a:t>
            </a:r>
            <a:r>
              <a:rPr lang="en-GB" sz="2000" b="1" i="0" dirty="0">
                <a:solidFill>
                  <a:schemeClr val="accent4">
                    <a:lumMod val="75000"/>
                  </a:schemeClr>
                </a:solidFill>
                <a:effectLst/>
                <a:latin typeface="Helvetica Neue"/>
              </a:rPr>
              <a:t>*</a:t>
            </a:r>
            <a:r>
              <a:rPr lang="en-GB" sz="2000" b="1" dirty="0">
                <a:solidFill>
                  <a:schemeClr val="accent4">
                    <a:lumMod val="50000"/>
                  </a:schemeClr>
                </a:solidFill>
                <a:latin typeface="Helvetica Neue"/>
              </a:rPr>
              <a:t>Descriptive Analysis - EDA</a:t>
            </a:r>
            <a:br>
              <a:rPr lang="en-GB" sz="2000" b="1" dirty="0">
                <a:solidFill>
                  <a:schemeClr val="accent4">
                    <a:lumMod val="50000"/>
                  </a:schemeClr>
                </a:solidFill>
                <a:latin typeface="Helvetica Neue"/>
              </a:rPr>
            </a:br>
            <a:r>
              <a:rPr lang="en-GB" sz="2000" b="1" dirty="0">
                <a:solidFill>
                  <a:schemeClr val="accent4">
                    <a:lumMod val="50000"/>
                  </a:schemeClr>
                </a:solidFill>
                <a:latin typeface="Helvetica Neue"/>
              </a:rPr>
              <a:t>                   *Predictive Analysis  - (Recommendation models</a:t>
            </a:r>
            <a:r>
              <a:rPr lang="en-GB" sz="2000" dirty="0">
                <a:solidFill>
                  <a:schemeClr val="accent4">
                    <a:lumMod val="50000"/>
                  </a:schemeClr>
                </a:solidFill>
                <a:latin typeface="Helvetica Neue"/>
              </a:rPr>
              <a:t>)</a:t>
            </a:r>
            <a:br>
              <a:rPr lang="en-GB" sz="2000" b="1" i="0" dirty="0">
                <a:solidFill>
                  <a:schemeClr val="accent6">
                    <a:lumMod val="75000"/>
                  </a:schemeClr>
                </a:solidFill>
                <a:effectLst/>
                <a:latin typeface="Helvetica Neue"/>
              </a:rPr>
            </a:br>
            <a:br>
              <a:rPr lang="en-GB" sz="2000" b="1" i="0" dirty="0">
                <a:solidFill>
                  <a:schemeClr val="accent6">
                    <a:lumMod val="75000"/>
                  </a:schemeClr>
                </a:solidFill>
                <a:effectLst/>
                <a:latin typeface="Helvetica Neue"/>
              </a:rPr>
            </a:br>
            <a:r>
              <a:rPr lang="en-GB" sz="2000" b="1" i="0" dirty="0">
                <a:solidFill>
                  <a:schemeClr val="accent6">
                    <a:lumMod val="75000"/>
                  </a:schemeClr>
                </a:solidFill>
                <a:effectLst/>
                <a:latin typeface="Helvetica Neue"/>
              </a:rPr>
              <a:t>                     </a:t>
            </a:r>
            <a:r>
              <a:rPr lang="en-GB" sz="2000" b="1" i="0" dirty="0">
                <a:solidFill>
                  <a:schemeClr val="tx1">
                    <a:lumMod val="65000"/>
                    <a:lumOff val="35000"/>
                  </a:schemeClr>
                </a:solidFill>
                <a:effectLst/>
                <a:latin typeface="Helvetica Neue"/>
              </a:rPr>
              <a:t>Conclusion:</a:t>
            </a:r>
            <a:br>
              <a:rPr lang="en-GB" sz="2000" b="0" i="0" dirty="0">
                <a:solidFill>
                  <a:srgbClr val="000000"/>
                </a:solidFill>
                <a:effectLst/>
                <a:latin typeface="Helvetica Neue"/>
              </a:rPr>
            </a:br>
            <a:br>
              <a:rPr lang="en-GB" sz="1800" b="0" i="0" dirty="0">
                <a:solidFill>
                  <a:srgbClr val="000000"/>
                </a:solidFill>
                <a:effectLst/>
                <a:latin typeface="Helvetica Neue"/>
              </a:rPr>
            </a:br>
            <a:br>
              <a:rPr lang="en-GB" sz="1800" b="0" i="0" dirty="0">
                <a:solidFill>
                  <a:srgbClr val="000000"/>
                </a:solidFill>
                <a:effectLst/>
                <a:latin typeface="Helvetica Neue"/>
              </a:rPr>
            </a:br>
            <a:r>
              <a:rPr lang="en-GB" sz="1800" b="0" i="0" dirty="0">
                <a:solidFill>
                  <a:srgbClr val="000000"/>
                </a:solidFill>
                <a:effectLst/>
                <a:latin typeface="Helvetica Neue"/>
              </a:rPr>
              <a:t>               </a:t>
            </a:r>
            <a:r>
              <a:rPr lang="en-GB" sz="1800" dirty="0">
                <a:solidFill>
                  <a:srgbClr val="000000"/>
                </a:solidFill>
                <a:latin typeface="Helvetica Neue"/>
              </a:rPr>
              <a:t> </a:t>
            </a:r>
            <a:br>
              <a:rPr lang="en-GB" sz="1800" b="1" i="0" dirty="0">
                <a:solidFill>
                  <a:srgbClr val="000000"/>
                </a:solidFill>
                <a:effectLst/>
                <a:latin typeface="Helvetica Neue"/>
              </a:rPr>
            </a:br>
            <a:br>
              <a:rPr lang="en-GB" sz="1800" b="0" i="0" dirty="0">
                <a:solidFill>
                  <a:srgbClr val="000000"/>
                </a:solidFill>
                <a:effectLst/>
                <a:latin typeface="Helvetica Neue"/>
              </a:rPr>
            </a:br>
            <a:endParaRPr lang="en-US" sz="1800" dirty="0"/>
          </a:p>
        </p:txBody>
      </p:sp>
      <p:pic>
        <p:nvPicPr>
          <p:cNvPr id="7" name="Picture 6" descr="Logo, company name&#10;&#10;Description automatically generated">
            <a:extLst>
              <a:ext uri="{FF2B5EF4-FFF2-40B4-BE49-F238E27FC236}">
                <a16:creationId xmlns:a16="http://schemas.microsoft.com/office/drawing/2014/main" id="{75DBF929-1683-49E8-8FD0-04C12E69E845}"/>
              </a:ext>
            </a:extLst>
          </p:cNvPr>
          <p:cNvPicPr>
            <a:picLocks noChangeAspect="1"/>
          </p:cNvPicPr>
          <p:nvPr/>
        </p:nvPicPr>
        <p:blipFill>
          <a:blip r:embed="rId4"/>
          <a:stretch>
            <a:fillRect/>
          </a:stretch>
        </p:blipFill>
        <p:spPr>
          <a:xfrm>
            <a:off x="1316837" y="2318025"/>
            <a:ext cx="288245" cy="288717"/>
          </a:xfrm>
          <a:prstGeom prst="rect">
            <a:avLst/>
          </a:prstGeom>
        </p:spPr>
      </p:pic>
      <p:sp>
        <p:nvSpPr>
          <p:cNvPr id="14" name="Rectangle 13">
            <a:extLst>
              <a:ext uri="{FF2B5EF4-FFF2-40B4-BE49-F238E27FC236}">
                <a16:creationId xmlns:a16="http://schemas.microsoft.com/office/drawing/2014/main" id="{2B8274C5-3B94-41E8-9A28-37E66EA4EB61}"/>
              </a:ext>
            </a:extLst>
          </p:cNvPr>
          <p:cNvSpPr/>
          <p:nvPr/>
        </p:nvSpPr>
        <p:spPr>
          <a:xfrm>
            <a:off x="2983074" y="350669"/>
            <a:ext cx="5604419"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chemeClr val="accent5">
                    <a:lumMod val="75000"/>
                  </a:schemeClr>
                </a:solidFill>
                <a:effectLst/>
              </a:rPr>
              <a:t>Table of content</a:t>
            </a:r>
          </a:p>
        </p:txBody>
      </p:sp>
      <p:pic>
        <p:nvPicPr>
          <p:cNvPr id="21" name="Picture 20" descr="Logo, company name&#10;&#10;Description automatically generated">
            <a:extLst>
              <a:ext uri="{FF2B5EF4-FFF2-40B4-BE49-F238E27FC236}">
                <a16:creationId xmlns:a16="http://schemas.microsoft.com/office/drawing/2014/main" id="{835BE569-5A93-4562-9357-074A16C2EEDE}"/>
              </a:ext>
            </a:extLst>
          </p:cNvPr>
          <p:cNvPicPr>
            <a:picLocks noChangeAspect="1"/>
          </p:cNvPicPr>
          <p:nvPr/>
        </p:nvPicPr>
        <p:blipFill>
          <a:blip r:embed="rId4"/>
          <a:stretch>
            <a:fillRect/>
          </a:stretch>
        </p:blipFill>
        <p:spPr>
          <a:xfrm>
            <a:off x="1316837" y="3360008"/>
            <a:ext cx="288245" cy="288717"/>
          </a:xfrm>
          <a:prstGeom prst="rect">
            <a:avLst/>
          </a:prstGeom>
        </p:spPr>
      </p:pic>
      <p:pic>
        <p:nvPicPr>
          <p:cNvPr id="22" name="Picture 21" descr="Logo, company name&#10;&#10;Description automatically generated">
            <a:extLst>
              <a:ext uri="{FF2B5EF4-FFF2-40B4-BE49-F238E27FC236}">
                <a16:creationId xmlns:a16="http://schemas.microsoft.com/office/drawing/2014/main" id="{963D0162-C48D-4FC7-BB38-4CC357FCC262}"/>
              </a:ext>
            </a:extLst>
          </p:cNvPr>
          <p:cNvPicPr>
            <a:picLocks noChangeAspect="1"/>
          </p:cNvPicPr>
          <p:nvPr/>
        </p:nvPicPr>
        <p:blipFill>
          <a:blip r:embed="rId4"/>
          <a:stretch>
            <a:fillRect/>
          </a:stretch>
        </p:blipFill>
        <p:spPr>
          <a:xfrm>
            <a:off x="1316837" y="3903947"/>
            <a:ext cx="288245" cy="288717"/>
          </a:xfrm>
          <a:prstGeom prst="rect">
            <a:avLst/>
          </a:prstGeom>
        </p:spPr>
      </p:pic>
      <p:pic>
        <p:nvPicPr>
          <p:cNvPr id="24" name="Picture 23" descr="Logo, company name&#10;&#10;Description automatically generated">
            <a:extLst>
              <a:ext uri="{FF2B5EF4-FFF2-40B4-BE49-F238E27FC236}">
                <a16:creationId xmlns:a16="http://schemas.microsoft.com/office/drawing/2014/main" id="{CFAFB2C4-F250-48F3-86DB-BFA9B71C5D80}"/>
              </a:ext>
            </a:extLst>
          </p:cNvPr>
          <p:cNvPicPr>
            <a:picLocks noChangeAspect="1"/>
          </p:cNvPicPr>
          <p:nvPr/>
        </p:nvPicPr>
        <p:blipFill>
          <a:blip r:embed="rId4"/>
          <a:stretch>
            <a:fillRect/>
          </a:stretch>
        </p:blipFill>
        <p:spPr>
          <a:xfrm>
            <a:off x="1316837" y="5022443"/>
            <a:ext cx="288245" cy="288717"/>
          </a:xfrm>
          <a:prstGeom prst="rect">
            <a:avLst/>
          </a:prstGeom>
        </p:spPr>
      </p:pic>
      <p:pic>
        <p:nvPicPr>
          <p:cNvPr id="25" name="Picture 24" descr="Logo, company name&#10;&#10;Description automatically generated">
            <a:extLst>
              <a:ext uri="{FF2B5EF4-FFF2-40B4-BE49-F238E27FC236}">
                <a16:creationId xmlns:a16="http://schemas.microsoft.com/office/drawing/2014/main" id="{156A2297-58A3-42A5-9F40-B09F615B7E0C}"/>
              </a:ext>
            </a:extLst>
          </p:cNvPr>
          <p:cNvPicPr>
            <a:picLocks noChangeAspect="1"/>
          </p:cNvPicPr>
          <p:nvPr/>
        </p:nvPicPr>
        <p:blipFill>
          <a:blip r:embed="rId4"/>
          <a:stretch>
            <a:fillRect/>
          </a:stretch>
        </p:blipFill>
        <p:spPr>
          <a:xfrm>
            <a:off x="1316837" y="2884351"/>
            <a:ext cx="288245" cy="288717"/>
          </a:xfrm>
          <a:prstGeom prst="rect">
            <a:avLst/>
          </a:prstGeom>
        </p:spPr>
      </p:pic>
      <p:pic>
        <p:nvPicPr>
          <p:cNvPr id="27" name="Picture 26" descr="Icon&#10;&#10;Description automatically generated">
            <a:extLst>
              <a:ext uri="{FF2B5EF4-FFF2-40B4-BE49-F238E27FC236}">
                <a16:creationId xmlns:a16="http://schemas.microsoft.com/office/drawing/2014/main" id="{9EE93807-80D0-416E-9252-AD89D4EC6DCE}"/>
              </a:ext>
            </a:extLst>
          </p:cNvPr>
          <p:cNvPicPr>
            <a:picLocks noChangeAspect="1"/>
          </p:cNvPicPr>
          <p:nvPr/>
        </p:nvPicPr>
        <p:blipFill>
          <a:blip r:embed="rId5"/>
          <a:stretch>
            <a:fillRect/>
          </a:stretch>
        </p:blipFill>
        <p:spPr>
          <a:xfrm>
            <a:off x="9083040" y="627927"/>
            <a:ext cx="2558477" cy="2558477"/>
          </a:xfrm>
          <a:prstGeom prst="rect">
            <a:avLst/>
          </a:prstGeom>
          <a:ln>
            <a:noFill/>
          </a:ln>
          <a:effectLst>
            <a:softEdge rad="112500"/>
          </a:effectLst>
        </p:spPr>
      </p:pic>
      <p:pic>
        <p:nvPicPr>
          <p:cNvPr id="31" name="Picture 30" descr="Diagram&#10;&#10;Description automatically generated">
            <a:extLst>
              <a:ext uri="{FF2B5EF4-FFF2-40B4-BE49-F238E27FC236}">
                <a16:creationId xmlns:a16="http://schemas.microsoft.com/office/drawing/2014/main" id="{26864AF9-3FEF-466B-BD98-DB81F47A71A5}"/>
              </a:ext>
            </a:extLst>
          </p:cNvPr>
          <p:cNvPicPr>
            <a:picLocks noChangeAspect="1"/>
          </p:cNvPicPr>
          <p:nvPr/>
        </p:nvPicPr>
        <p:blipFill rotWithShape="1">
          <a:blip r:embed="rId6"/>
          <a:srcRect l="6840" t="5093" r="9160" b="9306"/>
          <a:stretch/>
        </p:blipFill>
        <p:spPr>
          <a:xfrm>
            <a:off x="9113467" y="3423615"/>
            <a:ext cx="2606520" cy="2180772"/>
          </a:xfrm>
          <a:prstGeom prst="rect">
            <a:avLst/>
          </a:prstGeom>
          <a:ln>
            <a:noFill/>
          </a:ln>
          <a:effectLst>
            <a:softEdge rad="112500"/>
          </a:effectLst>
        </p:spPr>
      </p:pic>
      <p:pic>
        <p:nvPicPr>
          <p:cNvPr id="32" name="slide 2 updated ">
            <a:hlinkClick r:id="" action="ppaction://media"/>
            <a:extLst>
              <a:ext uri="{FF2B5EF4-FFF2-40B4-BE49-F238E27FC236}">
                <a16:creationId xmlns:a16="http://schemas.microsoft.com/office/drawing/2014/main" id="{6261B56B-FE8E-41BC-8BA2-EEBECA5AD0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97835" y="140564"/>
            <a:ext cx="487363" cy="487363"/>
          </a:xfrm>
          <a:prstGeom prst="rect">
            <a:avLst/>
          </a:prstGeom>
        </p:spPr>
      </p:pic>
    </p:spTree>
    <p:extLst>
      <p:ext uri="{BB962C8B-B14F-4D97-AF65-F5344CB8AC3E}">
        <p14:creationId xmlns:p14="http://schemas.microsoft.com/office/powerpoint/2010/main" val="18324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2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693937" y="1511210"/>
            <a:ext cx="10403150" cy="5848378"/>
          </a:xfrm>
        </p:spPr>
        <p:txBody>
          <a:bodyPr>
            <a:normAutofit/>
          </a:bodyPr>
          <a:lstStyle/>
          <a:p>
            <a:pPr algn="l"/>
            <a:br>
              <a:rPr lang="en-GB" sz="1800" b="0" i="0" dirty="0">
                <a:solidFill>
                  <a:srgbClr val="000000"/>
                </a:solidFill>
                <a:effectLst/>
                <a:latin typeface="Helvetica Neue"/>
              </a:rPr>
            </a:br>
            <a:br>
              <a:rPr lang="en-GB" sz="1800" b="0" i="0" dirty="0">
                <a:solidFill>
                  <a:srgbClr val="000000"/>
                </a:solidFill>
                <a:effectLst/>
                <a:latin typeface="Helvetica Neue"/>
              </a:rPr>
            </a:br>
            <a:r>
              <a:rPr lang="en-GB" sz="1800" b="0" i="0" dirty="0">
                <a:solidFill>
                  <a:srgbClr val="000000"/>
                </a:solidFill>
                <a:effectLst/>
                <a:latin typeface="Helvetica Neue"/>
              </a:rPr>
              <a:t>               </a:t>
            </a:r>
            <a:r>
              <a:rPr lang="en-GB" sz="1800" dirty="0">
                <a:solidFill>
                  <a:srgbClr val="000000"/>
                </a:solidFill>
                <a:latin typeface="Helvetica Neue"/>
              </a:rPr>
              <a:t> </a:t>
            </a:r>
            <a:br>
              <a:rPr lang="en-GB" sz="1800" b="1" i="0" dirty="0">
                <a:solidFill>
                  <a:srgbClr val="000000"/>
                </a:solidFill>
                <a:effectLst/>
                <a:latin typeface="Helvetica Neue"/>
              </a:rPr>
            </a:br>
            <a:br>
              <a:rPr lang="en-GB" sz="1800" b="0" i="0" dirty="0">
                <a:solidFill>
                  <a:srgbClr val="000000"/>
                </a:solidFill>
                <a:effectLst/>
                <a:latin typeface="Helvetica Neue"/>
              </a:rPr>
            </a:br>
            <a:endParaRPr lang="en-US" sz="1800" dirty="0"/>
          </a:p>
        </p:txBody>
      </p:sp>
      <p:sp>
        <p:nvSpPr>
          <p:cNvPr id="14" name="Rectangle 13">
            <a:extLst>
              <a:ext uri="{FF2B5EF4-FFF2-40B4-BE49-F238E27FC236}">
                <a16:creationId xmlns:a16="http://schemas.microsoft.com/office/drawing/2014/main" id="{2B8274C5-3B94-41E8-9A28-37E66EA4EB61}"/>
              </a:ext>
            </a:extLst>
          </p:cNvPr>
          <p:cNvSpPr/>
          <p:nvPr/>
        </p:nvSpPr>
        <p:spPr>
          <a:xfrm>
            <a:off x="3192270" y="350669"/>
            <a:ext cx="5186035"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solidFill>
                  <a:schemeClr val="accent5">
                    <a:lumMod val="75000"/>
                  </a:schemeClr>
                </a:solidFill>
              </a:rPr>
              <a:t>I</a:t>
            </a:r>
            <a:r>
              <a:rPr lang="en-US" sz="5400" b="1" cap="none" spc="0" dirty="0">
                <a:ln w="12700">
                  <a:solidFill>
                    <a:schemeClr val="accent5"/>
                  </a:solidFill>
                  <a:prstDash val="solid"/>
                </a:ln>
                <a:solidFill>
                  <a:schemeClr val="accent5">
                    <a:lumMod val="75000"/>
                  </a:schemeClr>
                </a:solidFill>
                <a:effectLst/>
              </a:rPr>
              <a:t>NTRODUCTION</a:t>
            </a:r>
          </a:p>
        </p:txBody>
      </p:sp>
      <p:sp>
        <p:nvSpPr>
          <p:cNvPr id="11" name="TextBox 10">
            <a:extLst>
              <a:ext uri="{FF2B5EF4-FFF2-40B4-BE49-F238E27FC236}">
                <a16:creationId xmlns:a16="http://schemas.microsoft.com/office/drawing/2014/main" id="{30C090C6-5C65-4810-84D9-087FAECDEFE6}"/>
              </a:ext>
            </a:extLst>
          </p:cNvPr>
          <p:cNvSpPr txBox="1"/>
          <p:nvPr/>
        </p:nvSpPr>
        <p:spPr>
          <a:xfrm>
            <a:off x="1623785" y="1273999"/>
            <a:ext cx="6862423" cy="4524315"/>
          </a:xfrm>
          <a:prstGeom prst="rect">
            <a:avLst/>
          </a:prstGeom>
          <a:noFill/>
          <a:ln>
            <a:noFill/>
            <a:prstDash val="sysDot"/>
          </a:ln>
        </p:spPr>
        <p:txBody>
          <a:bodyPr wrap="square">
            <a:spAutoFit/>
          </a:bodyPr>
          <a:lstStyle/>
          <a:p>
            <a:endParaRPr lang="en-GB" sz="1600" b="0" i="0" dirty="0">
              <a:effectLst/>
              <a:latin typeface="Inter"/>
              <a:cs typeface="Calibri" panose="020F0502020204030204" pitchFamily="34" charset="0"/>
            </a:endParaRPr>
          </a:p>
          <a:p>
            <a:endParaRPr lang="en-GB" sz="1600" dirty="0">
              <a:latin typeface="Inter"/>
              <a:cs typeface="Calibri" panose="020F0502020204030204" pitchFamily="34" charset="0"/>
            </a:endParaRPr>
          </a:p>
          <a:p>
            <a:pPr algn="l" fontAlgn="base"/>
            <a:r>
              <a:rPr lang="en-GB" sz="1600" b="0" i="0" dirty="0">
                <a:effectLst/>
                <a:latin typeface="Inter"/>
                <a:cs typeface="Calibri" panose="020F0502020204030204" pitchFamily="34" charset="0"/>
              </a:rPr>
              <a:t>According to Netflix, over 75% of viewer activity is based off personalised recommendations. Netflix collects several data points to create a detailed profile on its subscribers. Most significantly, Netflix collects customer interaction and response data to a TV show. </a:t>
            </a:r>
          </a:p>
          <a:p>
            <a:pPr algn="l" fontAlgn="base"/>
            <a:r>
              <a:rPr lang="en-GB" sz="1600" b="0" i="0" dirty="0">
                <a:ln>
                  <a:solidFill>
                    <a:schemeClr val="tx1"/>
                  </a:solidFill>
                  <a:prstDash val="sysDot"/>
                </a:ln>
                <a:effectLst/>
                <a:latin typeface="Inter"/>
                <a:cs typeface="Calibri" panose="020F0502020204030204" pitchFamily="34" charset="0"/>
              </a:rPr>
              <a:t>……………………………………………………………………………………………………………………………</a:t>
            </a:r>
          </a:p>
          <a:p>
            <a:pPr algn="l" fontAlgn="base"/>
            <a:endParaRPr lang="en-GB" sz="1600" dirty="0">
              <a:latin typeface="Inter"/>
              <a:cs typeface="Calibri" panose="020F0502020204030204" pitchFamily="34" charset="0"/>
            </a:endParaRPr>
          </a:p>
          <a:p>
            <a:pPr algn="l" fontAlgn="base"/>
            <a:r>
              <a:rPr lang="en-GB" sz="1600" b="0" i="0" dirty="0">
                <a:effectLst/>
                <a:latin typeface="Inter"/>
                <a:cs typeface="Calibri" panose="020F0502020204030204" pitchFamily="34" charset="0"/>
              </a:rPr>
              <a:t>Netflix knows the time and date a user watched a show, the device used, if the show was paused, does the viewer resume watching after pausing? Do people finish an entire TV show or not, how long does it take for a user to finish a show and so on.</a:t>
            </a:r>
          </a:p>
          <a:p>
            <a:pPr algn="l" fontAlgn="base"/>
            <a:endParaRPr lang="en-GB" sz="1600" dirty="0">
              <a:latin typeface="Inter"/>
              <a:cs typeface="Calibri" panose="020F0502020204030204" pitchFamily="34" charset="0"/>
            </a:endParaRPr>
          </a:p>
          <a:p>
            <a:pPr fontAlgn="base"/>
            <a:r>
              <a:rPr lang="en-GB" sz="1600" b="0" i="0" dirty="0">
                <a:ln>
                  <a:solidFill>
                    <a:schemeClr val="tx1"/>
                  </a:solidFill>
                  <a:prstDash val="sysDot"/>
                </a:ln>
                <a:effectLst/>
                <a:latin typeface="Inter"/>
                <a:cs typeface="Calibri" panose="020F0502020204030204" pitchFamily="34" charset="0"/>
              </a:rPr>
              <a:t>……………………………………………………………………………………………………………………………</a:t>
            </a:r>
            <a:endParaRPr lang="en-GB" sz="1600" dirty="0">
              <a:latin typeface="Inter"/>
              <a:cs typeface="Calibri" panose="020F0502020204030204" pitchFamily="34" charset="0"/>
            </a:endParaRPr>
          </a:p>
          <a:p>
            <a:endParaRPr lang="en-GB" sz="1600" dirty="0">
              <a:latin typeface="Inter"/>
              <a:cs typeface="Calibri" panose="020F0502020204030204" pitchFamily="34" charset="0"/>
            </a:endParaRPr>
          </a:p>
          <a:p>
            <a:r>
              <a:rPr lang="en-GB" sz="1600" dirty="0">
                <a:latin typeface="Inter"/>
                <a:cs typeface="Calibri" panose="020F0502020204030204" pitchFamily="34" charset="0"/>
              </a:rPr>
              <a:t>In this</a:t>
            </a:r>
            <a:r>
              <a:rPr lang="en-GB" sz="1600" b="0" i="0" dirty="0">
                <a:effectLst/>
                <a:latin typeface="Inter"/>
                <a:cs typeface="Calibri" panose="020F0502020204030204" pitchFamily="34" charset="0"/>
              </a:rPr>
              <a:t> project, we aim to build a movie recommendation mechanism within Netflix.  This will support people best possible on their way through life, it is necessary to have an optimal recommendation on hand.</a:t>
            </a:r>
            <a:endParaRPr lang="en-GB" sz="1600" dirty="0">
              <a:latin typeface="Inter"/>
              <a:cs typeface="Calibri" panose="020F0502020204030204" pitchFamily="34" charset="0"/>
            </a:endParaRPr>
          </a:p>
        </p:txBody>
      </p:sp>
      <p:pic>
        <p:nvPicPr>
          <p:cNvPr id="5" name="Picture 4" descr="A picture containing porcelain&#10;&#10;Description automatically generated">
            <a:extLst>
              <a:ext uri="{FF2B5EF4-FFF2-40B4-BE49-F238E27FC236}">
                <a16:creationId xmlns:a16="http://schemas.microsoft.com/office/drawing/2014/main" id="{D6B7DA2F-8F15-4D93-B265-1AABEF946F5E}"/>
              </a:ext>
            </a:extLst>
          </p:cNvPr>
          <p:cNvPicPr>
            <a:picLocks noChangeAspect="1"/>
          </p:cNvPicPr>
          <p:nvPr/>
        </p:nvPicPr>
        <p:blipFill>
          <a:blip r:embed="rId4"/>
          <a:stretch>
            <a:fillRect/>
          </a:stretch>
        </p:blipFill>
        <p:spPr>
          <a:xfrm>
            <a:off x="9503017" y="4124219"/>
            <a:ext cx="2364088" cy="2445142"/>
          </a:xfrm>
          <a:prstGeom prst="rect">
            <a:avLst/>
          </a:prstGeom>
        </p:spPr>
      </p:pic>
      <p:pic>
        <p:nvPicPr>
          <p:cNvPr id="8" name="Picture 7" descr="Logo&#10;&#10;Description automatically generated">
            <a:extLst>
              <a:ext uri="{FF2B5EF4-FFF2-40B4-BE49-F238E27FC236}">
                <a16:creationId xmlns:a16="http://schemas.microsoft.com/office/drawing/2014/main" id="{5CBE0C98-5584-4942-95D4-7F3FC5AD3928}"/>
              </a:ext>
            </a:extLst>
          </p:cNvPr>
          <p:cNvPicPr>
            <a:picLocks noChangeAspect="1"/>
          </p:cNvPicPr>
          <p:nvPr/>
        </p:nvPicPr>
        <p:blipFill>
          <a:blip r:embed="rId5"/>
          <a:stretch>
            <a:fillRect/>
          </a:stretch>
        </p:blipFill>
        <p:spPr>
          <a:xfrm>
            <a:off x="8536744" y="735142"/>
            <a:ext cx="3251555" cy="2554793"/>
          </a:xfrm>
          <a:prstGeom prst="rect">
            <a:avLst/>
          </a:prstGeom>
        </p:spPr>
      </p:pic>
      <p:pic>
        <p:nvPicPr>
          <p:cNvPr id="10" name="Picture 9" descr="A picture containing sunburst chart&#10;&#10;Description automatically generated">
            <a:extLst>
              <a:ext uri="{FF2B5EF4-FFF2-40B4-BE49-F238E27FC236}">
                <a16:creationId xmlns:a16="http://schemas.microsoft.com/office/drawing/2014/main" id="{9BC84A2F-65F7-4425-9211-9F50737752FC}"/>
              </a:ext>
            </a:extLst>
          </p:cNvPr>
          <p:cNvPicPr>
            <a:picLocks noChangeAspect="1"/>
          </p:cNvPicPr>
          <p:nvPr/>
        </p:nvPicPr>
        <p:blipFill rotWithShape="1">
          <a:blip r:embed="rId6"/>
          <a:srcRect l="17885" t="15583" r="16721" b="22036"/>
          <a:stretch/>
        </p:blipFill>
        <p:spPr>
          <a:xfrm>
            <a:off x="975961" y="2106575"/>
            <a:ext cx="365800" cy="348946"/>
          </a:xfrm>
          <a:prstGeom prst="rect">
            <a:avLst/>
          </a:prstGeom>
        </p:spPr>
      </p:pic>
      <p:pic>
        <p:nvPicPr>
          <p:cNvPr id="20" name="Picture 19" descr="A picture containing sunburst chart&#10;&#10;Description automatically generated">
            <a:extLst>
              <a:ext uri="{FF2B5EF4-FFF2-40B4-BE49-F238E27FC236}">
                <a16:creationId xmlns:a16="http://schemas.microsoft.com/office/drawing/2014/main" id="{2D197AD8-D120-46BC-A1E6-733CF7C8C992}"/>
              </a:ext>
            </a:extLst>
          </p:cNvPr>
          <p:cNvPicPr>
            <a:picLocks noChangeAspect="1"/>
          </p:cNvPicPr>
          <p:nvPr/>
        </p:nvPicPr>
        <p:blipFill rotWithShape="1">
          <a:blip r:embed="rId6"/>
          <a:srcRect l="17885" t="15583" r="16721" b="22036"/>
          <a:stretch/>
        </p:blipFill>
        <p:spPr>
          <a:xfrm>
            <a:off x="936104" y="3606285"/>
            <a:ext cx="365800" cy="348946"/>
          </a:xfrm>
          <a:prstGeom prst="rect">
            <a:avLst/>
          </a:prstGeom>
        </p:spPr>
      </p:pic>
      <p:pic>
        <p:nvPicPr>
          <p:cNvPr id="26" name="Picture 25" descr="A picture containing sunburst chart&#10;&#10;Description automatically generated">
            <a:extLst>
              <a:ext uri="{FF2B5EF4-FFF2-40B4-BE49-F238E27FC236}">
                <a16:creationId xmlns:a16="http://schemas.microsoft.com/office/drawing/2014/main" id="{778F3494-4713-4D1D-9A7B-0D849E47AB0A}"/>
              </a:ext>
            </a:extLst>
          </p:cNvPr>
          <p:cNvPicPr>
            <a:picLocks noChangeAspect="1"/>
          </p:cNvPicPr>
          <p:nvPr/>
        </p:nvPicPr>
        <p:blipFill rotWithShape="1">
          <a:blip r:embed="rId6"/>
          <a:srcRect l="17885" t="15583" r="16721" b="22036"/>
          <a:stretch/>
        </p:blipFill>
        <p:spPr>
          <a:xfrm>
            <a:off x="984448" y="5105995"/>
            <a:ext cx="365800" cy="348946"/>
          </a:xfrm>
          <a:prstGeom prst="rect">
            <a:avLst/>
          </a:prstGeom>
        </p:spPr>
      </p:pic>
      <p:pic>
        <p:nvPicPr>
          <p:cNvPr id="12" name="introduction slide">
            <a:hlinkClick r:id="" action="ppaction://media"/>
            <a:extLst>
              <a:ext uri="{FF2B5EF4-FFF2-40B4-BE49-F238E27FC236}">
                <a16:creationId xmlns:a16="http://schemas.microsoft.com/office/drawing/2014/main" id="{844B8A3A-64D4-424F-8C85-7A3BD876C5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44617" y="74319"/>
            <a:ext cx="487363" cy="487363"/>
          </a:xfrm>
          <a:prstGeom prst="rect">
            <a:avLst/>
          </a:prstGeom>
        </p:spPr>
      </p:pic>
    </p:spTree>
    <p:extLst>
      <p:ext uri="{BB962C8B-B14F-4D97-AF65-F5344CB8AC3E}">
        <p14:creationId xmlns:p14="http://schemas.microsoft.com/office/powerpoint/2010/main" val="251963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2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fontScale="90000"/>
          </a:bodyPr>
          <a:lstStyle/>
          <a:p>
            <a:br>
              <a:rPr lang="en-GB" b="1" i="0" dirty="0">
                <a:solidFill>
                  <a:srgbClr val="000000"/>
                </a:solidFill>
                <a:effectLst/>
                <a:latin typeface="Helvetica Neue"/>
              </a:rPr>
            </a:br>
            <a:br>
              <a:rPr lang="en-GB" b="1" i="0" dirty="0">
                <a:solidFill>
                  <a:srgbClr val="000000"/>
                </a:solidFill>
                <a:effectLst/>
                <a:latin typeface="Helvetica Neue"/>
              </a:rPr>
            </a:br>
            <a:br>
              <a:rPr lang="en-GB" b="0" i="0" dirty="0">
                <a:solidFill>
                  <a:srgbClr val="000000"/>
                </a:solidFill>
                <a:effectLst/>
                <a:latin typeface="Helvetica Neue"/>
              </a:rPr>
            </a:br>
            <a:endParaRPr lang="en-US" dirty="0"/>
          </a:p>
        </p:txBody>
      </p:sp>
      <p:sp>
        <p:nvSpPr>
          <p:cNvPr id="18" name="Rectangle 17">
            <a:extLst>
              <a:ext uri="{FF2B5EF4-FFF2-40B4-BE49-F238E27FC236}">
                <a16:creationId xmlns:a16="http://schemas.microsoft.com/office/drawing/2014/main" id="{DB2B8E67-7F19-460E-8592-142C78D4A20D}"/>
              </a:ext>
            </a:extLst>
          </p:cNvPr>
          <p:cNvSpPr/>
          <p:nvPr/>
        </p:nvSpPr>
        <p:spPr>
          <a:xfrm>
            <a:off x="1688697" y="350669"/>
            <a:ext cx="6585457"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chemeClr val="accent5">
                    <a:lumMod val="75000"/>
                  </a:schemeClr>
                </a:solidFill>
                <a:effectLst/>
              </a:rPr>
              <a:t>Dimensions of data</a:t>
            </a:r>
          </a:p>
        </p:txBody>
      </p:sp>
      <p:sp>
        <p:nvSpPr>
          <p:cNvPr id="4" name="Content Placeholder 3">
            <a:extLst>
              <a:ext uri="{FF2B5EF4-FFF2-40B4-BE49-F238E27FC236}">
                <a16:creationId xmlns:a16="http://schemas.microsoft.com/office/drawing/2014/main" id="{86F0F03E-2C92-46FD-A5B3-B25B8B1E2D94}"/>
              </a:ext>
            </a:extLst>
          </p:cNvPr>
          <p:cNvSpPr>
            <a:spLocks noGrp="1"/>
          </p:cNvSpPr>
          <p:nvPr>
            <p:ph idx="1"/>
          </p:nvPr>
        </p:nvSpPr>
        <p:spPr>
          <a:xfrm>
            <a:off x="1562520" y="1338890"/>
            <a:ext cx="10058400" cy="452176"/>
          </a:xfrm>
        </p:spPr>
        <p:txBody>
          <a:bodyPr/>
          <a:lstStyle/>
          <a:p>
            <a:pPr marL="0" indent="0" algn="l">
              <a:buNone/>
            </a:pPr>
            <a:r>
              <a:rPr lang="en-GB" sz="1800" dirty="0">
                <a:latin typeface="Inter"/>
              </a:rPr>
              <a:t>The dataset we used has been taken from Netflix. </a:t>
            </a:r>
          </a:p>
          <a:p>
            <a:endParaRPr lang="en-GB" dirty="0"/>
          </a:p>
        </p:txBody>
      </p:sp>
      <p:pic>
        <p:nvPicPr>
          <p:cNvPr id="12" name="Picture 11" descr="A picture containing text, businesscard&#10;&#10;Description automatically generated">
            <a:extLst>
              <a:ext uri="{FF2B5EF4-FFF2-40B4-BE49-F238E27FC236}">
                <a16:creationId xmlns:a16="http://schemas.microsoft.com/office/drawing/2014/main" id="{9F56404C-61F2-45D1-9DC3-F8827CFB93A4}"/>
              </a:ext>
            </a:extLst>
          </p:cNvPr>
          <p:cNvPicPr>
            <a:picLocks noChangeAspect="1"/>
          </p:cNvPicPr>
          <p:nvPr/>
        </p:nvPicPr>
        <p:blipFill rotWithShape="1">
          <a:blip r:embed="rId4"/>
          <a:srcRect l="6385" t="24806" r="6518" b="16776"/>
          <a:stretch/>
        </p:blipFill>
        <p:spPr>
          <a:xfrm>
            <a:off x="571077" y="1328394"/>
            <a:ext cx="674163" cy="452176"/>
          </a:xfrm>
          <a:prstGeom prst="rect">
            <a:avLst/>
          </a:prstGeom>
        </p:spPr>
      </p:pic>
      <p:sp>
        <p:nvSpPr>
          <p:cNvPr id="19" name="TextBox 18">
            <a:extLst>
              <a:ext uri="{FF2B5EF4-FFF2-40B4-BE49-F238E27FC236}">
                <a16:creationId xmlns:a16="http://schemas.microsoft.com/office/drawing/2014/main" id="{2216708A-29D8-49A4-833E-59E3FC281EDC}"/>
              </a:ext>
            </a:extLst>
          </p:cNvPr>
          <p:cNvSpPr txBox="1"/>
          <p:nvPr/>
        </p:nvSpPr>
        <p:spPr>
          <a:xfrm>
            <a:off x="1559168" y="1906163"/>
            <a:ext cx="8408796" cy="923330"/>
          </a:xfrm>
          <a:prstGeom prst="rect">
            <a:avLst/>
          </a:prstGeom>
          <a:noFill/>
        </p:spPr>
        <p:txBody>
          <a:bodyPr wrap="square">
            <a:spAutoFit/>
          </a:bodyPr>
          <a:lstStyle/>
          <a:p>
            <a:pPr marL="0" indent="0" algn="l">
              <a:buNone/>
            </a:pPr>
            <a:r>
              <a:rPr lang="en-GB" b="0" i="0" dirty="0">
                <a:effectLst/>
                <a:latin typeface="Inter"/>
              </a:rPr>
              <a:t>It consists of 4 text data files, </a:t>
            </a:r>
          </a:p>
          <a:p>
            <a:pPr marL="0" indent="0" algn="l">
              <a:buNone/>
            </a:pPr>
            <a:r>
              <a:rPr lang="en-GB" dirty="0">
                <a:latin typeface="Inter"/>
              </a:rPr>
              <a:t>E</a:t>
            </a:r>
            <a:r>
              <a:rPr lang="en-GB" b="0" i="0" dirty="0">
                <a:effectLst/>
                <a:latin typeface="Inter"/>
              </a:rPr>
              <a:t>ach file contains over 20M rows, i.e. over 4K movies and 400K customers. </a:t>
            </a:r>
          </a:p>
          <a:p>
            <a:pPr marL="0" indent="0" algn="l">
              <a:buNone/>
            </a:pPr>
            <a:r>
              <a:rPr lang="en-GB" b="0" i="0" dirty="0">
                <a:effectLst/>
                <a:latin typeface="Inter"/>
              </a:rPr>
              <a:t>All together </a:t>
            </a:r>
            <a:r>
              <a:rPr lang="en-GB" b="1" i="0" dirty="0">
                <a:effectLst/>
                <a:latin typeface="Inter"/>
              </a:rPr>
              <a:t>over 17K movies</a:t>
            </a:r>
            <a:r>
              <a:rPr lang="en-GB" b="0" i="0" dirty="0">
                <a:effectLst/>
                <a:latin typeface="Inter"/>
              </a:rPr>
              <a:t> and </a:t>
            </a:r>
            <a:r>
              <a:rPr lang="en-GB" b="1" i="0" dirty="0">
                <a:effectLst/>
                <a:latin typeface="Inter"/>
              </a:rPr>
              <a:t>500K+ customers</a:t>
            </a:r>
            <a:r>
              <a:rPr lang="en-GB" b="0" i="0" dirty="0">
                <a:effectLst/>
                <a:latin typeface="Inter"/>
              </a:rPr>
              <a:t>!</a:t>
            </a:r>
          </a:p>
        </p:txBody>
      </p:sp>
      <p:pic>
        <p:nvPicPr>
          <p:cNvPr id="20" name="Picture 19" descr="A picture containing text, businesscard&#10;&#10;Description automatically generated">
            <a:extLst>
              <a:ext uri="{FF2B5EF4-FFF2-40B4-BE49-F238E27FC236}">
                <a16:creationId xmlns:a16="http://schemas.microsoft.com/office/drawing/2014/main" id="{FF3BD40C-2516-4DA6-A01E-0B6975268697}"/>
              </a:ext>
            </a:extLst>
          </p:cNvPr>
          <p:cNvPicPr>
            <a:picLocks noChangeAspect="1"/>
          </p:cNvPicPr>
          <p:nvPr/>
        </p:nvPicPr>
        <p:blipFill rotWithShape="1">
          <a:blip r:embed="rId4"/>
          <a:srcRect l="6385" t="24806" r="6518" b="16776"/>
          <a:stretch/>
        </p:blipFill>
        <p:spPr>
          <a:xfrm>
            <a:off x="571077" y="2176029"/>
            <a:ext cx="674163" cy="452176"/>
          </a:xfrm>
          <a:prstGeom prst="rect">
            <a:avLst/>
          </a:prstGeom>
        </p:spPr>
      </p:pic>
      <p:sp>
        <p:nvSpPr>
          <p:cNvPr id="22" name="TextBox 21">
            <a:extLst>
              <a:ext uri="{FF2B5EF4-FFF2-40B4-BE49-F238E27FC236}">
                <a16:creationId xmlns:a16="http://schemas.microsoft.com/office/drawing/2014/main" id="{1E252624-A143-471D-ADBB-CB0E5B342AF8}"/>
              </a:ext>
            </a:extLst>
          </p:cNvPr>
          <p:cNvSpPr txBox="1"/>
          <p:nvPr/>
        </p:nvSpPr>
        <p:spPr>
          <a:xfrm>
            <a:off x="1559168" y="5292076"/>
            <a:ext cx="8509279" cy="923330"/>
          </a:xfrm>
          <a:prstGeom prst="rect">
            <a:avLst/>
          </a:prstGeom>
          <a:noFill/>
        </p:spPr>
        <p:txBody>
          <a:bodyPr wrap="square">
            <a:spAutoFit/>
          </a:bodyPr>
          <a:lstStyle/>
          <a:p>
            <a:pPr marL="0" indent="0" algn="l">
              <a:buNone/>
            </a:pPr>
            <a:r>
              <a:rPr lang="en-GB" b="0" i="0" dirty="0">
                <a:effectLst/>
                <a:latin typeface="Inter"/>
              </a:rPr>
              <a:t>Challenges:</a:t>
            </a:r>
          </a:p>
          <a:p>
            <a:pPr marL="0" indent="0" algn="l">
              <a:buNone/>
            </a:pPr>
            <a:r>
              <a:rPr lang="en-GB" b="0" i="0" dirty="0">
                <a:effectLst/>
                <a:latin typeface="Inter"/>
              </a:rPr>
              <a:t>To get all these data loaded into the Kernel for analysis, We have encountered Memory error while working with this dataset.</a:t>
            </a:r>
          </a:p>
        </p:txBody>
      </p:sp>
      <p:pic>
        <p:nvPicPr>
          <p:cNvPr id="23" name="Picture 22" descr="A picture containing text, businesscard&#10;&#10;Description automatically generated">
            <a:extLst>
              <a:ext uri="{FF2B5EF4-FFF2-40B4-BE49-F238E27FC236}">
                <a16:creationId xmlns:a16="http://schemas.microsoft.com/office/drawing/2014/main" id="{F7A76C25-FB07-4A41-A126-AA010FD21090}"/>
              </a:ext>
            </a:extLst>
          </p:cNvPr>
          <p:cNvPicPr>
            <a:picLocks noChangeAspect="1"/>
          </p:cNvPicPr>
          <p:nvPr/>
        </p:nvPicPr>
        <p:blipFill rotWithShape="1">
          <a:blip r:embed="rId4"/>
          <a:srcRect l="6385" t="24806" r="6518" b="16776"/>
          <a:stretch/>
        </p:blipFill>
        <p:spPr>
          <a:xfrm>
            <a:off x="591172" y="5422650"/>
            <a:ext cx="674163" cy="452176"/>
          </a:xfrm>
          <a:prstGeom prst="rect">
            <a:avLst/>
          </a:prstGeom>
        </p:spPr>
      </p:pic>
      <p:sp>
        <p:nvSpPr>
          <p:cNvPr id="24" name="TextBox 23">
            <a:extLst>
              <a:ext uri="{FF2B5EF4-FFF2-40B4-BE49-F238E27FC236}">
                <a16:creationId xmlns:a16="http://schemas.microsoft.com/office/drawing/2014/main" id="{9D7FB424-53CB-40F9-9B22-1130BE3D373A}"/>
              </a:ext>
            </a:extLst>
          </p:cNvPr>
          <p:cNvSpPr txBox="1"/>
          <p:nvPr/>
        </p:nvSpPr>
        <p:spPr>
          <a:xfrm>
            <a:off x="1559168" y="4442657"/>
            <a:ext cx="8408796" cy="646331"/>
          </a:xfrm>
          <a:prstGeom prst="rect">
            <a:avLst/>
          </a:prstGeom>
          <a:noFill/>
        </p:spPr>
        <p:txBody>
          <a:bodyPr wrap="square">
            <a:spAutoFit/>
          </a:bodyPr>
          <a:lstStyle/>
          <a:p>
            <a:pPr marL="0" indent="0" algn="l">
              <a:buNone/>
            </a:pPr>
            <a:r>
              <a:rPr lang="en-GB" b="0" i="0" dirty="0">
                <a:effectLst/>
                <a:latin typeface="Inter"/>
              </a:rPr>
              <a:t>The dataset has information like User details, Rating, Date, Movie year, Movie name, Customer ID, and Movie Ratings.</a:t>
            </a:r>
          </a:p>
        </p:txBody>
      </p:sp>
      <p:pic>
        <p:nvPicPr>
          <p:cNvPr id="25" name="Picture 24" descr="A picture containing text, businesscard&#10;&#10;Description automatically generated">
            <a:extLst>
              <a:ext uri="{FF2B5EF4-FFF2-40B4-BE49-F238E27FC236}">
                <a16:creationId xmlns:a16="http://schemas.microsoft.com/office/drawing/2014/main" id="{D6C372CC-6A91-439C-A5B8-B9F3C4F3772B}"/>
              </a:ext>
            </a:extLst>
          </p:cNvPr>
          <p:cNvPicPr>
            <a:picLocks noChangeAspect="1"/>
          </p:cNvPicPr>
          <p:nvPr/>
        </p:nvPicPr>
        <p:blipFill rotWithShape="1">
          <a:blip r:embed="rId4"/>
          <a:srcRect l="6385" t="24806" r="6518" b="16776"/>
          <a:stretch/>
        </p:blipFill>
        <p:spPr>
          <a:xfrm>
            <a:off x="571077" y="3358160"/>
            <a:ext cx="674163" cy="452176"/>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26EF00B4-E0E4-47D3-BB66-A32811230F2D}"/>
              </a:ext>
            </a:extLst>
          </p:cNvPr>
          <p:cNvPicPr>
            <a:picLocks noChangeAspect="1"/>
          </p:cNvPicPr>
          <p:nvPr/>
        </p:nvPicPr>
        <p:blipFill>
          <a:blip r:embed="rId5"/>
          <a:stretch>
            <a:fillRect/>
          </a:stretch>
        </p:blipFill>
        <p:spPr>
          <a:xfrm>
            <a:off x="9413631" y="353268"/>
            <a:ext cx="2438400" cy="1874520"/>
          </a:xfrm>
          <a:prstGeom prst="rect">
            <a:avLst/>
          </a:prstGeom>
          <a:ln>
            <a:noFill/>
          </a:ln>
          <a:effectLst>
            <a:softEdge rad="112500"/>
          </a:effectLst>
        </p:spPr>
      </p:pic>
      <p:sp>
        <p:nvSpPr>
          <p:cNvPr id="29" name="TextBox 28">
            <a:extLst>
              <a:ext uri="{FF2B5EF4-FFF2-40B4-BE49-F238E27FC236}">
                <a16:creationId xmlns:a16="http://schemas.microsoft.com/office/drawing/2014/main" id="{0AFD0A60-2A0E-4CE6-95F1-09E0A43B8832}"/>
              </a:ext>
            </a:extLst>
          </p:cNvPr>
          <p:cNvSpPr txBox="1"/>
          <p:nvPr/>
        </p:nvSpPr>
        <p:spPr>
          <a:xfrm>
            <a:off x="1559168" y="3039240"/>
            <a:ext cx="10410092" cy="1200329"/>
          </a:xfrm>
          <a:prstGeom prst="rect">
            <a:avLst/>
          </a:prstGeom>
          <a:noFill/>
        </p:spPr>
        <p:txBody>
          <a:bodyPr wrap="square">
            <a:spAutoFit/>
          </a:bodyPr>
          <a:lstStyle/>
          <a:p>
            <a:r>
              <a:rPr lang="en-GB" dirty="0">
                <a:latin typeface="Inter"/>
              </a:rPr>
              <a:t>The data were collected between October, 1998 and December, 2005 and reflect the distribution of all ratings received during this period. The ratings are on a scale from 1 to 5 (integral) stars. To protect customer privacy, each customer id has been replaced with a randomly-assigned id. The date of each rating and the title and year of release for each movie id are also provided.</a:t>
            </a:r>
          </a:p>
        </p:txBody>
      </p:sp>
      <p:pic>
        <p:nvPicPr>
          <p:cNvPr id="30" name="Picture 29" descr="A picture containing text, businesscard&#10;&#10;Description automatically generated">
            <a:extLst>
              <a:ext uri="{FF2B5EF4-FFF2-40B4-BE49-F238E27FC236}">
                <a16:creationId xmlns:a16="http://schemas.microsoft.com/office/drawing/2014/main" id="{5B163651-6984-4C02-93F0-D42ADAE7270D}"/>
              </a:ext>
            </a:extLst>
          </p:cNvPr>
          <p:cNvPicPr>
            <a:picLocks noChangeAspect="1"/>
          </p:cNvPicPr>
          <p:nvPr/>
        </p:nvPicPr>
        <p:blipFill rotWithShape="1">
          <a:blip r:embed="rId4"/>
          <a:srcRect l="6385" t="24806" r="6518" b="16776"/>
          <a:stretch/>
        </p:blipFill>
        <p:spPr>
          <a:xfrm>
            <a:off x="571077" y="4504397"/>
            <a:ext cx="674163" cy="452176"/>
          </a:xfrm>
          <a:prstGeom prst="rect">
            <a:avLst/>
          </a:prstGeom>
        </p:spPr>
      </p:pic>
      <p:pic>
        <p:nvPicPr>
          <p:cNvPr id="31" name="dimesions of data">
            <a:hlinkClick r:id="" action="ppaction://media"/>
            <a:extLst>
              <a:ext uri="{FF2B5EF4-FFF2-40B4-BE49-F238E27FC236}">
                <a16:creationId xmlns:a16="http://schemas.microsoft.com/office/drawing/2014/main" id="{DB609279-02BD-454E-B831-FDFF4C3001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20920" y="81066"/>
            <a:ext cx="487363" cy="487363"/>
          </a:xfrm>
          <a:prstGeom prst="rect">
            <a:avLst/>
          </a:prstGeom>
        </p:spPr>
      </p:pic>
    </p:spTree>
    <p:extLst>
      <p:ext uri="{BB962C8B-B14F-4D97-AF65-F5344CB8AC3E}">
        <p14:creationId xmlns:p14="http://schemas.microsoft.com/office/powerpoint/2010/main" val="356467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85"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fontScale="90000"/>
          </a:bodyPr>
          <a:lstStyle/>
          <a:p>
            <a:br>
              <a:rPr lang="en-GB" b="1" i="0" dirty="0">
                <a:solidFill>
                  <a:srgbClr val="000000"/>
                </a:solidFill>
                <a:effectLst/>
                <a:latin typeface="Helvetica Neue"/>
              </a:rPr>
            </a:br>
            <a:br>
              <a:rPr lang="en-GB" b="1" i="0" dirty="0">
                <a:solidFill>
                  <a:srgbClr val="000000"/>
                </a:solidFill>
                <a:effectLst/>
                <a:latin typeface="Helvetica Neue"/>
              </a:rPr>
            </a:br>
            <a:br>
              <a:rPr lang="en-GB" b="0" i="0" dirty="0">
                <a:solidFill>
                  <a:srgbClr val="000000"/>
                </a:solidFill>
                <a:effectLst/>
                <a:latin typeface="Helvetica Neue"/>
              </a:rPr>
            </a:br>
            <a:endParaRPr lang="en-US" dirty="0"/>
          </a:p>
        </p:txBody>
      </p:sp>
      <p:sp>
        <p:nvSpPr>
          <p:cNvPr id="7" name="Content Placeholder 6">
            <a:extLst>
              <a:ext uri="{FF2B5EF4-FFF2-40B4-BE49-F238E27FC236}">
                <a16:creationId xmlns:a16="http://schemas.microsoft.com/office/drawing/2014/main" id="{4C2B9031-18ED-4F89-A3A7-9D54E6BC8E0B}"/>
              </a:ext>
            </a:extLst>
          </p:cNvPr>
          <p:cNvSpPr>
            <a:spLocks noGrp="1"/>
          </p:cNvSpPr>
          <p:nvPr>
            <p:ph idx="1"/>
          </p:nvPr>
        </p:nvSpPr>
        <p:spPr>
          <a:xfrm>
            <a:off x="2930649" y="1861164"/>
            <a:ext cx="8636955" cy="1017270"/>
          </a:xfrm>
        </p:spPr>
        <p:txBody>
          <a:bodyPr>
            <a:normAutofit fontScale="92500" lnSpcReduction="20000"/>
          </a:bodyPr>
          <a:lstStyle/>
          <a:p>
            <a:pPr marL="0" indent="0">
              <a:buNone/>
            </a:pPr>
            <a:r>
              <a:rPr lang="en-GB" sz="2600" b="0" i="0" dirty="0">
                <a:solidFill>
                  <a:srgbClr val="000000"/>
                </a:solidFill>
                <a:effectLst/>
                <a:latin typeface="Helvetica Neue"/>
              </a:rPr>
              <a:t>To find the hidden pattern of the data – Exploration of data (Data Visualization of Data)</a:t>
            </a:r>
            <a:br>
              <a:rPr lang="en-GB" dirty="0"/>
            </a:br>
            <a:endParaRPr lang="en-GB" dirty="0"/>
          </a:p>
        </p:txBody>
      </p:sp>
      <p:pic>
        <p:nvPicPr>
          <p:cNvPr id="9" name="Picture 8" descr="Shape&#10;&#10;Description automatically generated">
            <a:extLst>
              <a:ext uri="{FF2B5EF4-FFF2-40B4-BE49-F238E27FC236}">
                <a16:creationId xmlns:a16="http://schemas.microsoft.com/office/drawing/2014/main" id="{37182099-645B-4D82-9417-5B7E13224F04}"/>
              </a:ext>
            </a:extLst>
          </p:cNvPr>
          <p:cNvPicPr>
            <a:picLocks noChangeAspect="1"/>
          </p:cNvPicPr>
          <p:nvPr/>
        </p:nvPicPr>
        <p:blipFill rotWithShape="1">
          <a:blip r:embed="rId4"/>
          <a:srcRect l="993" t="7917" r="7974" b="15694"/>
          <a:stretch/>
        </p:blipFill>
        <p:spPr>
          <a:xfrm>
            <a:off x="1120251" y="1734846"/>
            <a:ext cx="1220724" cy="1017270"/>
          </a:xfrm>
          <a:prstGeom prst="rect">
            <a:avLst/>
          </a:prstGeom>
        </p:spPr>
      </p:pic>
      <p:pic>
        <p:nvPicPr>
          <p:cNvPr id="14" name="Picture 13" descr="Shape&#10;&#10;Description automatically generated">
            <a:extLst>
              <a:ext uri="{FF2B5EF4-FFF2-40B4-BE49-F238E27FC236}">
                <a16:creationId xmlns:a16="http://schemas.microsoft.com/office/drawing/2014/main" id="{79C55667-4C1C-4626-88E5-A121FCE84EFD}"/>
              </a:ext>
            </a:extLst>
          </p:cNvPr>
          <p:cNvPicPr>
            <a:picLocks noChangeAspect="1"/>
          </p:cNvPicPr>
          <p:nvPr/>
        </p:nvPicPr>
        <p:blipFill rotWithShape="1">
          <a:blip r:embed="rId4"/>
          <a:srcRect l="993" t="7917" r="7974" b="15694"/>
          <a:stretch/>
        </p:blipFill>
        <p:spPr>
          <a:xfrm>
            <a:off x="1120251" y="3210019"/>
            <a:ext cx="1220724" cy="1017270"/>
          </a:xfrm>
          <a:prstGeom prst="rect">
            <a:avLst/>
          </a:prstGeom>
        </p:spPr>
      </p:pic>
      <p:pic>
        <p:nvPicPr>
          <p:cNvPr id="15" name="Picture 14" descr="Shape&#10;&#10;Description automatically generated">
            <a:extLst>
              <a:ext uri="{FF2B5EF4-FFF2-40B4-BE49-F238E27FC236}">
                <a16:creationId xmlns:a16="http://schemas.microsoft.com/office/drawing/2014/main" id="{39C1785F-3F87-41BF-8173-271927387232}"/>
              </a:ext>
            </a:extLst>
          </p:cNvPr>
          <p:cNvPicPr>
            <a:picLocks noChangeAspect="1"/>
          </p:cNvPicPr>
          <p:nvPr/>
        </p:nvPicPr>
        <p:blipFill rotWithShape="1">
          <a:blip r:embed="rId4"/>
          <a:srcRect l="993" t="7917" r="7974" b="15694"/>
          <a:stretch/>
        </p:blipFill>
        <p:spPr>
          <a:xfrm>
            <a:off x="1120251" y="4843807"/>
            <a:ext cx="1220724" cy="1017270"/>
          </a:xfrm>
          <a:prstGeom prst="rect">
            <a:avLst/>
          </a:prstGeom>
        </p:spPr>
      </p:pic>
      <p:sp>
        <p:nvSpPr>
          <p:cNvPr id="16" name="Content Placeholder 6">
            <a:extLst>
              <a:ext uri="{FF2B5EF4-FFF2-40B4-BE49-F238E27FC236}">
                <a16:creationId xmlns:a16="http://schemas.microsoft.com/office/drawing/2014/main" id="{74CA081A-368F-4A63-A27B-74250131FCCB}"/>
              </a:ext>
            </a:extLst>
          </p:cNvPr>
          <p:cNvSpPr txBox="1">
            <a:spLocks/>
          </p:cNvSpPr>
          <p:nvPr/>
        </p:nvSpPr>
        <p:spPr>
          <a:xfrm>
            <a:off x="2930649" y="3300825"/>
            <a:ext cx="8406135" cy="764634"/>
          </a:xfrm>
          <a:prstGeom prst="rect">
            <a:avLst/>
          </a:prstGeom>
        </p:spPr>
        <p:txBody>
          <a:bodyPr vert="horz" lIns="91440" tIns="45720" rIns="91440" bIns="45720" rtlCol="0">
            <a:normAutofit fontScale="25000" lnSpcReduction="20000"/>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br>
              <a:rPr lang="en-GB" dirty="0"/>
            </a:br>
            <a:r>
              <a:rPr lang="en-GB" sz="9000" dirty="0">
                <a:solidFill>
                  <a:srgbClr val="000000"/>
                </a:solidFill>
                <a:latin typeface="Helvetica Neue"/>
              </a:rPr>
              <a:t>To predict movies list by using Collaborative Filtering on what user liked in the past.</a:t>
            </a:r>
            <a:br>
              <a:rPr lang="en-GB" dirty="0"/>
            </a:br>
            <a:endParaRPr lang="en-GB" dirty="0"/>
          </a:p>
        </p:txBody>
      </p:sp>
      <p:sp>
        <p:nvSpPr>
          <p:cNvPr id="17" name="Content Placeholder 6">
            <a:extLst>
              <a:ext uri="{FF2B5EF4-FFF2-40B4-BE49-F238E27FC236}">
                <a16:creationId xmlns:a16="http://schemas.microsoft.com/office/drawing/2014/main" id="{56206983-20C0-4D5C-B2C0-1365BE97AE50}"/>
              </a:ext>
            </a:extLst>
          </p:cNvPr>
          <p:cNvSpPr txBox="1">
            <a:spLocks/>
          </p:cNvSpPr>
          <p:nvPr/>
        </p:nvSpPr>
        <p:spPr>
          <a:xfrm>
            <a:off x="2930649" y="4916857"/>
            <a:ext cx="8636955" cy="764634"/>
          </a:xfrm>
          <a:prstGeom prst="rect">
            <a:avLst/>
          </a:prstGeom>
        </p:spPr>
        <p:txBody>
          <a:bodyPr vert="horz" lIns="91440" tIns="45720" rIns="91440" bIns="45720" rtlCol="0">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GB" sz="2400" dirty="0">
                <a:solidFill>
                  <a:srgbClr val="000000"/>
                </a:solidFill>
                <a:latin typeface="Helvetica Neue"/>
              </a:rPr>
              <a:t>To predict movies that are highly Correlated to one another by using Pearson correlation.</a:t>
            </a:r>
            <a:endParaRPr lang="en-GB" sz="2400" dirty="0"/>
          </a:p>
        </p:txBody>
      </p:sp>
      <p:sp>
        <p:nvSpPr>
          <p:cNvPr id="18" name="Rectangle 17">
            <a:extLst>
              <a:ext uri="{FF2B5EF4-FFF2-40B4-BE49-F238E27FC236}">
                <a16:creationId xmlns:a16="http://schemas.microsoft.com/office/drawing/2014/main" id="{DB2B8E67-7F19-460E-8592-142C78D4A20D}"/>
              </a:ext>
            </a:extLst>
          </p:cNvPr>
          <p:cNvSpPr/>
          <p:nvPr/>
        </p:nvSpPr>
        <p:spPr>
          <a:xfrm>
            <a:off x="3031968" y="350669"/>
            <a:ext cx="5506636" cy="923330"/>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solidFill>
                  <a:schemeClr val="accent5">
                    <a:lumMod val="75000"/>
                  </a:schemeClr>
                </a:solidFill>
              </a:rPr>
              <a:t>Objective - Aim</a:t>
            </a:r>
            <a:endParaRPr lang="en-US" sz="5400" b="1" cap="none" spc="0" dirty="0">
              <a:ln w="12700">
                <a:solidFill>
                  <a:schemeClr val="accent5"/>
                </a:solidFill>
                <a:prstDash val="solid"/>
              </a:ln>
              <a:solidFill>
                <a:schemeClr val="accent5">
                  <a:lumMod val="75000"/>
                </a:schemeClr>
              </a:solidFill>
              <a:effectLst/>
            </a:endParaRPr>
          </a:p>
        </p:txBody>
      </p:sp>
      <p:pic>
        <p:nvPicPr>
          <p:cNvPr id="19" name="objective slide">
            <a:hlinkClick r:id="" action="ppaction://media"/>
            <a:extLst>
              <a:ext uri="{FF2B5EF4-FFF2-40B4-BE49-F238E27FC236}">
                <a16:creationId xmlns:a16="http://schemas.microsoft.com/office/drawing/2014/main" id="{7D8AE733-25F0-467C-9A83-164F35B860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10105" y="518021"/>
            <a:ext cx="487363" cy="487363"/>
          </a:xfrm>
          <a:prstGeom prst="rect">
            <a:avLst/>
          </a:prstGeom>
        </p:spPr>
      </p:pic>
    </p:spTree>
    <p:extLst>
      <p:ext uri="{BB962C8B-B14F-4D97-AF65-F5344CB8AC3E}">
        <p14:creationId xmlns:p14="http://schemas.microsoft.com/office/powerpoint/2010/main" val="319737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88"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aphical user interface&#10;&#10;Description automatically generated with medium confidence">
            <a:extLst>
              <a:ext uri="{FF2B5EF4-FFF2-40B4-BE49-F238E27FC236}">
                <a16:creationId xmlns:a16="http://schemas.microsoft.com/office/drawing/2014/main" id="{C6037EE2-3900-4A82-AC3C-4F4E1393F8A4}"/>
              </a:ext>
            </a:extLst>
          </p:cNvPr>
          <p:cNvPicPr>
            <a:picLocks noGrp="1" noChangeAspect="1"/>
          </p:cNvPicPr>
          <p:nvPr>
            <p:ph idx="1"/>
          </p:nvPr>
        </p:nvPicPr>
        <p:blipFill>
          <a:blip r:embed="rId4"/>
          <a:stretch>
            <a:fillRect/>
          </a:stretch>
        </p:blipFill>
        <p:spPr>
          <a:xfrm>
            <a:off x="7945515" y="1743074"/>
            <a:ext cx="3439278" cy="3592405"/>
          </a:xfrm>
        </p:spPr>
      </p:pic>
      <p:sp>
        <p:nvSpPr>
          <p:cNvPr id="9" name="TextBox 8">
            <a:extLst>
              <a:ext uri="{FF2B5EF4-FFF2-40B4-BE49-F238E27FC236}">
                <a16:creationId xmlns:a16="http://schemas.microsoft.com/office/drawing/2014/main" id="{6EB34411-E777-45CF-9414-CDDE8F77D68B}"/>
              </a:ext>
            </a:extLst>
          </p:cNvPr>
          <p:cNvSpPr txBox="1"/>
          <p:nvPr/>
        </p:nvSpPr>
        <p:spPr>
          <a:xfrm>
            <a:off x="1405632" y="1686759"/>
            <a:ext cx="6096000" cy="461665"/>
          </a:xfrm>
          <a:prstGeom prst="rect">
            <a:avLst/>
          </a:prstGeom>
          <a:noFill/>
        </p:spPr>
        <p:txBody>
          <a:bodyPr wrap="square">
            <a:spAutoFit/>
          </a:bodyPr>
          <a:lstStyle/>
          <a:p>
            <a:pPr algn="l"/>
            <a:r>
              <a:rPr lang="en-GB" sz="2400" b="0" i="0" dirty="0">
                <a:solidFill>
                  <a:srgbClr val="000000"/>
                </a:solidFill>
                <a:effectLst/>
                <a:latin typeface="Inter"/>
              </a:rPr>
              <a:t>Cleaning &amp; Slicing the data:</a:t>
            </a:r>
          </a:p>
        </p:txBody>
      </p:sp>
      <p:pic>
        <p:nvPicPr>
          <p:cNvPr id="10" name="Picture 9" descr="Logo, company name&#10;&#10;Description automatically generated">
            <a:extLst>
              <a:ext uri="{FF2B5EF4-FFF2-40B4-BE49-F238E27FC236}">
                <a16:creationId xmlns:a16="http://schemas.microsoft.com/office/drawing/2014/main" id="{194F4F80-8A6C-4331-9275-45AA710601A1}"/>
              </a:ext>
            </a:extLst>
          </p:cNvPr>
          <p:cNvPicPr>
            <a:picLocks noChangeAspect="1"/>
          </p:cNvPicPr>
          <p:nvPr/>
        </p:nvPicPr>
        <p:blipFill>
          <a:blip r:embed="rId5"/>
          <a:stretch>
            <a:fillRect/>
          </a:stretch>
        </p:blipFill>
        <p:spPr>
          <a:xfrm>
            <a:off x="807207" y="1656824"/>
            <a:ext cx="428502" cy="429203"/>
          </a:xfrm>
          <a:prstGeom prst="rect">
            <a:avLst/>
          </a:prstGeom>
        </p:spPr>
      </p:pic>
      <p:sp>
        <p:nvSpPr>
          <p:cNvPr id="12" name="TextBox 11">
            <a:extLst>
              <a:ext uri="{FF2B5EF4-FFF2-40B4-BE49-F238E27FC236}">
                <a16:creationId xmlns:a16="http://schemas.microsoft.com/office/drawing/2014/main" id="{EBDE21C4-FC25-4F61-B66D-7257E33B8C3D}"/>
              </a:ext>
            </a:extLst>
          </p:cNvPr>
          <p:cNvSpPr txBox="1"/>
          <p:nvPr/>
        </p:nvSpPr>
        <p:spPr>
          <a:xfrm>
            <a:off x="639256" y="2358895"/>
            <a:ext cx="8334573" cy="1477328"/>
          </a:xfrm>
          <a:prstGeom prst="rect">
            <a:avLst/>
          </a:prstGeom>
          <a:noFill/>
        </p:spPr>
        <p:txBody>
          <a:bodyPr wrap="square">
            <a:spAutoFit/>
          </a:bodyPr>
          <a:lstStyle/>
          <a:p>
            <a:pPr algn="l"/>
            <a:r>
              <a:rPr lang="en-GB" dirty="0">
                <a:latin typeface="Inter"/>
              </a:rPr>
              <a:t>The data volume has been reduced to improve the data quality:</a:t>
            </a:r>
          </a:p>
          <a:p>
            <a:pPr algn="l"/>
            <a:endParaRPr lang="en-GB" b="0" i="0" dirty="0">
              <a:effectLst/>
              <a:latin typeface="Inter"/>
            </a:endParaRPr>
          </a:p>
          <a:p>
            <a:pPr algn="l"/>
            <a:r>
              <a:rPr lang="en-GB" b="0" i="0" dirty="0">
                <a:effectLst/>
                <a:latin typeface="Inter"/>
              </a:rPr>
              <a:t>Removed movie with too less reviews (they are relatively not popular)</a:t>
            </a:r>
          </a:p>
          <a:p>
            <a:pPr algn="l"/>
            <a:r>
              <a:rPr lang="en-GB" b="0" i="0" dirty="0">
                <a:effectLst/>
                <a:latin typeface="Inter"/>
              </a:rPr>
              <a:t>Removed customer who gave too less reviews (they are relatively less active)</a:t>
            </a:r>
          </a:p>
          <a:p>
            <a:pPr algn="l"/>
            <a:endParaRPr lang="en-GB" b="0" i="0" dirty="0">
              <a:effectLst/>
              <a:latin typeface="Inter"/>
            </a:endParaRPr>
          </a:p>
        </p:txBody>
      </p:sp>
      <p:pic>
        <p:nvPicPr>
          <p:cNvPr id="13" name="Picture 12" descr="Logo, company name&#10;&#10;Description automatically generated">
            <a:extLst>
              <a:ext uri="{FF2B5EF4-FFF2-40B4-BE49-F238E27FC236}">
                <a16:creationId xmlns:a16="http://schemas.microsoft.com/office/drawing/2014/main" id="{E81812CA-77DA-45D2-9FA3-C3BE4ADA2268}"/>
              </a:ext>
            </a:extLst>
          </p:cNvPr>
          <p:cNvPicPr>
            <a:picLocks noChangeAspect="1"/>
          </p:cNvPicPr>
          <p:nvPr/>
        </p:nvPicPr>
        <p:blipFill>
          <a:blip r:embed="rId5"/>
          <a:stretch>
            <a:fillRect/>
          </a:stretch>
        </p:blipFill>
        <p:spPr>
          <a:xfrm>
            <a:off x="807207" y="3998605"/>
            <a:ext cx="428502" cy="429203"/>
          </a:xfrm>
          <a:prstGeom prst="rect">
            <a:avLst/>
          </a:prstGeom>
        </p:spPr>
      </p:pic>
      <p:sp>
        <p:nvSpPr>
          <p:cNvPr id="14" name="TextBox 13">
            <a:extLst>
              <a:ext uri="{FF2B5EF4-FFF2-40B4-BE49-F238E27FC236}">
                <a16:creationId xmlns:a16="http://schemas.microsoft.com/office/drawing/2014/main" id="{667B997F-F37B-4249-A4E9-E2FC75A8EBC8}"/>
              </a:ext>
            </a:extLst>
          </p:cNvPr>
          <p:cNvSpPr txBox="1"/>
          <p:nvPr/>
        </p:nvSpPr>
        <p:spPr>
          <a:xfrm>
            <a:off x="1405632" y="3966143"/>
            <a:ext cx="6096000" cy="461665"/>
          </a:xfrm>
          <a:prstGeom prst="rect">
            <a:avLst/>
          </a:prstGeom>
          <a:noFill/>
        </p:spPr>
        <p:txBody>
          <a:bodyPr wrap="square">
            <a:spAutoFit/>
          </a:bodyPr>
          <a:lstStyle/>
          <a:p>
            <a:pPr algn="l"/>
            <a:r>
              <a:rPr lang="en-GB" sz="2400" dirty="0">
                <a:solidFill>
                  <a:srgbClr val="000000"/>
                </a:solidFill>
                <a:latin typeface="Inter"/>
              </a:rPr>
              <a:t>Data Mapping:</a:t>
            </a:r>
          </a:p>
        </p:txBody>
      </p:sp>
      <p:sp>
        <p:nvSpPr>
          <p:cNvPr id="15" name="TextBox 14">
            <a:extLst>
              <a:ext uri="{FF2B5EF4-FFF2-40B4-BE49-F238E27FC236}">
                <a16:creationId xmlns:a16="http://schemas.microsoft.com/office/drawing/2014/main" id="{9FC3472B-F2F1-4F2F-964D-B6D212C37BFD}"/>
              </a:ext>
            </a:extLst>
          </p:cNvPr>
          <p:cNvSpPr txBox="1"/>
          <p:nvPr/>
        </p:nvSpPr>
        <p:spPr>
          <a:xfrm>
            <a:off x="651857" y="4671824"/>
            <a:ext cx="7533356" cy="923330"/>
          </a:xfrm>
          <a:prstGeom prst="rect">
            <a:avLst/>
          </a:prstGeom>
          <a:noFill/>
        </p:spPr>
        <p:txBody>
          <a:bodyPr wrap="square">
            <a:spAutoFit/>
          </a:bodyPr>
          <a:lstStyle/>
          <a:p>
            <a:pPr algn="l"/>
            <a:r>
              <a:rPr lang="en-GB" dirty="0">
                <a:latin typeface="Inter"/>
              </a:rPr>
              <a:t>Performed data mapping  to allow the movie file to be used and recorded for our purpose and to facilitate interoperation between data sets and software that are similar but not exactly the same.</a:t>
            </a:r>
            <a:endParaRPr lang="en-GB" b="0" i="0" dirty="0">
              <a:effectLst/>
              <a:latin typeface="Inter"/>
            </a:endParaRPr>
          </a:p>
        </p:txBody>
      </p:sp>
      <p:sp>
        <p:nvSpPr>
          <p:cNvPr id="16" name="Rectangle 15">
            <a:extLst>
              <a:ext uri="{FF2B5EF4-FFF2-40B4-BE49-F238E27FC236}">
                <a16:creationId xmlns:a16="http://schemas.microsoft.com/office/drawing/2014/main" id="{CD2B691F-7DB2-4D9F-9E90-52C8C29D03B8}"/>
              </a:ext>
            </a:extLst>
          </p:cNvPr>
          <p:cNvSpPr/>
          <p:nvPr/>
        </p:nvSpPr>
        <p:spPr>
          <a:xfrm>
            <a:off x="1488292" y="350669"/>
            <a:ext cx="8594019"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chemeClr val="accent5">
                    <a:lumMod val="75000"/>
                  </a:schemeClr>
                </a:solidFill>
                <a:effectLst/>
              </a:rPr>
              <a:t>Techniques and Methods</a:t>
            </a:r>
          </a:p>
        </p:txBody>
      </p:sp>
      <p:sp>
        <p:nvSpPr>
          <p:cNvPr id="17" name="Rectangle 16">
            <a:extLst>
              <a:ext uri="{FF2B5EF4-FFF2-40B4-BE49-F238E27FC236}">
                <a16:creationId xmlns:a16="http://schemas.microsoft.com/office/drawing/2014/main" id="{FF5AC761-14A9-4336-BC59-7E7CEDB87628}"/>
              </a:ext>
            </a:extLst>
          </p:cNvPr>
          <p:cNvSpPr/>
          <p:nvPr/>
        </p:nvSpPr>
        <p:spPr>
          <a:xfrm>
            <a:off x="4300066" y="1268788"/>
            <a:ext cx="2587568" cy="400110"/>
          </a:xfrm>
          <a:prstGeom prst="rect">
            <a:avLst/>
          </a:prstGeom>
          <a:noFill/>
        </p:spPr>
        <p:txBody>
          <a:bodyPr wrap="none" lIns="91440" tIns="45720" rIns="91440" bIns="45720">
            <a:spAutoFit/>
          </a:bodyPr>
          <a:lstStyle/>
          <a:p>
            <a:pPr algn="ctr"/>
            <a:r>
              <a:rPr lang="en-US" sz="2000" b="1" cap="none" spc="50" dirty="0">
                <a:ln w="0"/>
                <a:solidFill>
                  <a:schemeClr val="accent6">
                    <a:lumMod val="75000"/>
                  </a:schemeClr>
                </a:solidFill>
                <a:effectLst>
                  <a:innerShdw blurRad="63500" dist="50800" dir="13500000">
                    <a:srgbClr val="000000">
                      <a:alpha val="50000"/>
                    </a:srgbClr>
                  </a:innerShdw>
                </a:effectLst>
              </a:rPr>
              <a:t>Data Manipulation</a:t>
            </a:r>
          </a:p>
        </p:txBody>
      </p:sp>
      <p:pic>
        <p:nvPicPr>
          <p:cNvPr id="19" name="techniques">
            <a:hlinkClick r:id="" action="ppaction://media"/>
            <a:extLst>
              <a:ext uri="{FF2B5EF4-FFF2-40B4-BE49-F238E27FC236}">
                <a16:creationId xmlns:a16="http://schemas.microsoft.com/office/drawing/2014/main" id="{6368D6A9-EDFA-4CB8-98C3-D9EE3FB6E0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88764" y="490486"/>
            <a:ext cx="487363" cy="487363"/>
          </a:xfrm>
          <a:prstGeom prst="rect">
            <a:avLst/>
          </a:prstGeom>
        </p:spPr>
      </p:pic>
    </p:spTree>
    <p:extLst>
      <p:ext uri="{BB962C8B-B14F-4D97-AF65-F5344CB8AC3E}">
        <p14:creationId xmlns:p14="http://schemas.microsoft.com/office/powerpoint/2010/main" val="1862975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24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D5A99A-0C48-44E6-9D44-52BEA43B6B34}"/>
              </a:ext>
            </a:extLst>
          </p:cNvPr>
          <p:cNvSpPr/>
          <p:nvPr/>
        </p:nvSpPr>
        <p:spPr>
          <a:xfrm>
            <a:off x="1488292" y="350669"/>
            <a:ext cx="8594019"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chemeClr val="accent5">
                    <a:lumMod val="75000"/>
                  </a:schemeClr>
                </a:solidFill>
                <a:effectLst/>
              </a:rPr>
              <a:t>Techniques and Methods</a:t>
            </a:r>
          </a:p>
        </p:txBody>
      </p:sp>
      <p:sp>
        <p:nvSpPr>
          <p:cNvPr id="9" name="TextBox 8">
            <a:extLst>
              <a:ext uri="{FF2B5EF4-FFF2-40B4-BE49-F238E27FC236}">
                <a16:creationId xmlns:a16="http://schemas.microsoft.com/office/drawing/2014/main" id="{6EB34411-E777-45CF-9414-CDDE8F77D68B}"/>
              </a:ext>
            </a:extLst>
          </p:cNvPr>
          <p:cNvSpPr txBox="1"/>
          <p:nvPr/>
        </p:nvSpPr>
        <p:spPr>
          <a:xfrm>
            <a:off x="1053286" y="1814386"/>
            <a:ext cx="6096000" cy="461665"/>
          </a:xfrm>
          <a:prstGeom prst="rect">
            <a:avLst/>
          </a:prstGeom>
          <a:noFill/>
        </p:spPr>
        <p:txBody>
          <a:bodyPr wrap="square">
            <a:spAutoFit/>
          </a:bodyPr>
          <a:lstStyle/>
          <a:p>
            <a:pPr algn="l"/>
            <a:r>
              <a:rPr lang="en-GB" sz="2400" dirty="0">
                <a:solidFill>
                  <a:srgbClr val="000000"/>
                </a:solidFill>
                <a:latin typeface="Inter"/>
              </a:rPr>
              <a:t>Netflix Rating Distribution:</a:t>
            </a:r>
            <a:endParaRPr lang="en-GB" sz="2400" b="0" i="0" dirty="0">
              <a:solidFill>
                <a:srgbClr val="000000"/>
              </a:solidFill>
              <a:effectLst/>
              <a:latin typeface="Inter"/>
            </a:endParaRPr>
          </a:p>
        </p:txBody>
      </p:sp>
      <p:pic>
        <p:nvPicPr>
          <p:cNvPr id="10" name="Picture 9" descr="Logo, company name&#10;&#10;Description automatically generated">
            <a:extLst>
              <a:ext uri="{FF2B5EF4-FFF2-40B4-BE49-F238E27FC236}">
                <a16:creationId xmlns:a16="http://schemas.microsoft.com/office/drawing/2014/main" id="{194F4F80-8A6C-4331-9275-45AA710601A1}"/>
              </a:ext>
            </a:extLst>
          </p:cNvPr>
          <p:cNvPicPr>
            <a:picLocks noChangeAspect="1"/>
          </p:cNvPicPr>
          <p:nvPr/>
        </p:nvPicPr>
        <p:blipFill>
          <a:blip r:embed="rId4"/>
          <a:stretch>
            <a:fillRect/>
          </a:stretch>
        </p:blipFill>
        <p:spPr>
          <a:xfrm>
            <a:off x="567700" y="1846848"/>
            <a:ext cx="428502" cy="429203"/>
          </a:xfrm>
          <a:prstGeom prst="rect">
            <a:avLst/>
          </a:prstGeom>
        </p:spPr>
      </p:pic>
      <p:pic>
        <p:nvPicPr>
          <p:cNvPr id="8" name="Picture 7" descr="Chart, bar chart&#10;&#10;Description automatically generated">
            <a:extLst>
              <a:ext uri="{FF2B5EF4-FFF2-40B4-BE49-F238E27FC236}">
                <a16:creationId xmlns:a16="http://schemas.microsoft.com/office/drawing/2014/main" id="{DFD0DE02-0033-46D5-9EEA-37B3CE54ADC8}"/>
              </a:ext>
            </a:extLst>
          </p:cNvPr>
          <p:cNvPicPr>
            <a:picLocks noChangeAspect="1"/>
          </p:cNvPicPr>
          <p:nvPr/>
        </p:nvPicPr>
        <p:blipFill>
          <a:blip r:embed="rId5"/>
          <a:stretch>
            <a:fillRect/>
          </a:stretch>
        </p:blipFill>
        <p:spPr>
          <a:xfrm>
            <a:off x="2194615" y="2665739"/>
            <a:ext cx="7887696" cy="3468370"/>
          </a:xfrm>
          <a:prstGeom prst="rect">
            <a:avLst/>
          </a:prstGeom>
          <a:solidFill>
            <a:schemeClr val="tx1"/>
          </a:solidFill>
          <a:ln>
            <a:solidFill>
              <a:schemeClr val="tx1"/>
            </a:solidFill>
          </a:ln>
        </p:spPr>
      </p:pic>
      <p:sp>
        <p:nvSpPr>
          <p:cNvPr id="11" name="Rectangle 10">
            <a:extLst>
              <a:ext uri="{FF2B5EF4-FFF2-40B4-BE49-F238E27FC236}">
                <a16:creationId xmlns:a16="http://schemas.microsoft.com/office/drawing/2014/main" id="{11AD2006-8606-43B9-BBC6-00EE432B5FA1}"/>
              </a:ext>
            </a:extLst>
          </p:cNvPr>
          <p:cNvSpPr/>
          <p:nvPr/>
        </p:nvSpPr>
        <p:spPr>
          <a:xfrm>
            <a:off x="3822369" y="1268788"/>
            <a:ext cx="3542958" cy="400110"/>
          </a:xfrm>
          <a:prstGeom prst="rect">
            <a:avLst/>
          </a:prstGeom>
          <a:noFill/>
        </p:spPr>
        <p:txBody>
          <a:bodyPr wrap="none" lIns="91440" tIns="45720" rIns="91440" bIns="45720">
            <a:spAutoFit/>
          </a:bodyPr>
          <a:lstStyle/>
          <a:p>
            <a:pPr algn="ctr"/>
            <a:r>
              <a:rPr lang="en-US" sz="2000" b="1" cap="none" spc="50" dirty="0">
                <a:ln w="0"/>
                <a:solidFill>
                  <a:schemeClr val="accent6">
                    <a:lumMod val="75000"/>
                  </a:schemeClr>
                </a:solidFill>
                <a:effectLst>
                  <a:innerShdw blurRad="63500" dist="50800" dir="13500000">
                    <a:srgbClr val="000000">
                      <a:alpha val="50000"/>
                    </a:srgbClr>
                  </a:innerShdw>
                </a:effectLst>
              </a:rPr>
              <a:t>Descriptive analysis - EDA</a:t>
            </a:r>
          </a:p>
        </p:txBody>
      </p:sp>
      <p:pic>
        <p:nvPicPr>
          <p:cNvPr id="18" name="bar-chart">
            <a:hlinkClick r:id="" action="ppaction://media"/>
            <a:extLst>
              <a:ext uri="{FF2B5EF4-FFF2-40B4-BE49-F238E27FC236}">
                <a16:creationId xmlns:a16="http://schemas.microsoft.com/office/drawing/2014/main" id="{939C8248-9D1C-49F2-B82C-2B89B6FDDB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78931" y="480654"/>
            <a:ext cx="487363" cy="487363"/>
          </a:xfrm>
          <a:prstGeom prst="rect">
            <a:avLst/>
          </a:prstGeom>
        </p:spPr>
      </p:pic>
    </p:spTree>
    <p:extLst>
      <p:ext uri="{BB962C8B-B14F-4D97-AF65-F5344CB8AC3E}">
        <p14:creationId xmlns:p14="http://schemas.microsoft.com/office/powerpoint/2010/main" val="102996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88"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D5A99A-0C48-44E6-9D44-52BEA43B6B34}"/>
              </a:ext>
            </a:extLst>
          </p:cNvPr>
          <p:cNvSpPr/>
          <p:nvPr/>
        </p:nvSpPr>
        <p:spPr>
          <a:xfrm>
            <a:off x="1488292" y="350669"/>
            <a:ext cx="8594019"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chemeClr val="accent5">
                    <a:lumMod val="75000"/>
                  </a:schemeClr>
                </a:solidFill>
                <a:effectLst/>
              </a:rPr>
              <a:t>Techniques and Methods</a:t>
            </a:r>
          </a:p>
        </p:txBody>
      </p:sp>
      <p:sp>
        <p:nvSpPr>
          <p:cNvPr id="9" name="TextBox 8">
            <a:extLst>
              <a:ext uri="{FF2B5EF4-FFF2-40B4-BE49-F238E27FC236}">
                <a16:creationId xmlns:a16="http://schemas.microsoft.com/office/drawing/2014/main" id="{6EB34411-E777-45CF-9414-CDDE8F77D68B}"/>
              </a:ext>
            </a:extLst>
          </p:cNvPr>
          <p:cNvSpPr txBox="1"/>
          <p:nvPr/>
        </p:nvSpPr>
        <p:spPr>
          <a:xfrm>
            <a:off x="1053286" y="1814386"/>
            <a:ext cx="6096000" cy="461665"/>
          </a:xfrm>
          <a:prstGeom prst="rect">
            <a:avLst/>
          </a:prstGeom>
          <a:noFill/>
        </p:spPr>
        <p:txBody>
          <a:bodyPr wrap="square">
            <a:spAutoFit/>
          </a:bodyPr>
          <a:lstStyle/>
          <a:p>
            <a:pPr algn="l"/>
            <a:r>
              <a:rPr lang="en-GB" sz="2400" dirty="0">
                <a:solidFill>
                  <a:srgbClr val="000000"/>
                </a:solidFill>
                <a:latin typeface="Inter"/>
              </a:rPr>
              <a:t>Movies Grouped by year of Release:</a:t>
            </a:r>
            <a:endParaRPr lang="en-GB" sz="2400" b="0" i="0" dirty="0">
              <a:solidFill>
                <a:srgbClr val="000000"/>
              </a:solidFill>
              <a:effectLst/>
              <a:latin typeface="Inter"/>
            </a:endParaRPr>
          </a:p>
        </p:txBody>
      </p:sp>
      <p:pic>
        <p:nvPicPr>
          <p:cNvPr id="10" name="Picture 9" descr="Logo, company name&#10;&#10;Description automatically generated">
            <a:extLst>
              <a:ext uri="{FF2B5EF4-FFF2-40B4-BE49-F238E27FC236}">
                <a16:creationId xmlns:a16="http://schemas.microsoft.com/office/drawing/2014/main" id="{194F4F80-8A6C-4331-9275-45AA710601A1}"/>
              </a:ext>
            </a:extLst>
          </p:cNvPr>
          <p:cNvPicPr>
            <a:picLocks noChangeAspect="1"/>
          </p:cNvPicPr>
          <p:nvPr/>
        </p:nvPicPr>
        <p:blipFill>
          <a:blip r:embed="rId4"/>
          <a:stretch>
            <a:fillRect/>
          </a:stretch>
        </p:blipFill>
        <p:spPr>
          <a:xfrm>
            <a:off x="567700" y="1846848"/>
            <a:ext cx="428502" cy="429203"/>
          </a:xfrm>
          <a:prstGeom prst="rect">
            <a:avLst/>
          </a:prstGeom>
        </p:spPr>
      </p:pic>
      <p:pic>
        <p:nvPicPr>
          <p:cNvPr id="3" name="Picture 2">
            <a:extLst>
              <a:ext uri="{FF2B5EF4-FFF2-40B4-BE49-F238E27FC236}">
                <a16:creationId xmlns:a16="http://schemas.microsoft.com/office/drawing/2014/main" id="{66D34D70-3850-40D2-87E7-00E73E415D18}"/>
              </a:ext>
            </a:extLst>
          </p:cNvPr>
          <p:cNvPicPr>
            <a:picLocks noChangeAspect="1"/>
          </p:cNvPicPr>
          <p:nvPr/>
        </p:nvPicPr>
        <p:blipFill rotWithShape="1">
          <a:blip r:embed="rId5"/>
          <a:srcRect l="2644" t="2012"/>
          <a:stretch/>
        </p:blipFill>
        <p:spPr>
          <a:xfrm>
            <a:off x="2139518" y="2610031"/>
            <a:ext cx="7942793" cy="3553495"/>
          </a:xfrm>
          <a:prstGeom prst="rect">
            <a:avLst/>
          </a:prstGeom>
          <a:ln>
            <a:solidFill>
              <a:schemeClr val="tx2">
                <a:lumMod val="50000"/>
              </a:schemeClr>
            </a:solidFill>
          </a:ln>
        </p:spPr>
      </p:pic>
      <p:sp>
        <p:nvSpPr>
          <p:cNvPr id="11" name="Rectangle 10">
            <a:extLst>
              <a:ext uri="{FF2B5EF4-FFF2-40B4-BE49-F238E27FC236}">
                <a16:creationId xmlns:a16="http://schemas.microsoft.com/office/drawing/2014/main" id="{91FA3E7D-6712-4B1C-BB9D-0F5CDAFC0EA6}"/>
              </a:ext>
            </a:extLst>
          </p:cNvPr>
          <p:cNvSpPr/>
          <p:nvPr/>
        </p:nvSpPr>
        <p:spPr>
          <a:xfrm>
            <a:off x="3822369" y="1268788"/>
            <a:ext cx="3542958" cy="400110"/>
          </a:xfrm>
          <a:prstGeom prst="rect">
            <a:avLst/>
          </a:prstGeom>
          <a:noFill/>
        </p:spPr>
        <p:txBody>
          <a:bodyPr wrap="none" lIns="91440" tIns="45720" rIns="91440" bIns="45720">
            <a:spAutoFit/>
          </a:bodyPr>
          <a:lstStyle/>
          <a:p>
            <a:pPr algn="ctr"/>
            <a:r>
              <a:rPr lang="en-US" sz="2000" b="1" cap="none" spc="50" dirty="0">
                <a:ln w="0"/>
                <a:solidFill>
                  <a:schemeClr val="accent6">
                    <a:lumMod val="75000"/>
                  </a:schemeClr>
                </a:solidFill>
                <a:effectLst>
                  <a:innerShdw blurRad="63500" dist="50800" dir="13500000">
                    <a:srgbClr val="000000">
                      <a:alpha val="50000"/>
                    </a:srgbClr>
                  </a:innerShdw>
                </a:effectLst>
              </a:rPr>
              <a:t>Descriptive analysis - EDA</a:t>
            </a:r>
          </a:p>
        </p:txBody>
      </p:sp>
      <p:pic>
        <p:nvPicPr>
          <p:cNvPr id="6" name="yearofrel">
            <a:hlinkClick r:id="" action="ppaction://media"/>
            <a:extLst>
              <a:ext uri="{FF2B5EF4-FFF2-40B4-BE49-F238E27FC236}">
                <a16:creationId xmlns:a16="http://schemas.microsoft.com/office/drawing/2014/main" id="{71E6225C-F092-46A0-9F48-452F9EA5B8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59267" y="470821"/>
            <a:ext cx="487363" cy="487363"/>
          </a:xfrm>
          <a:prstGeom prst="rect">
            <a:avLst/>
          </a:prstGeom>
        </p:spPr>
      </p:pic>
    </p:spTree>
    <p:extLst>
      <p:ext uri="{BB962C8B-B14F-4D97-AF65-F5344CB8AC3E}">
        <p14:creationId xmlns:p14="http://schemas.microsoft.com/office/powerpoint/2010/main" val="234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D5A99A-0C48-44E6-9D44-52BEA43B6B34}"/>
              </a:ext>
            </a:extLst>
          </p:cNvPr>
          <p:cNvSpPr/>
          <p:nvPr/>
        </p:nvSpPr>
        <p:spPr>
          <a:xfrm>
            <a:off x="1488292" y="350669"/>
            <a:ext cx="8594019"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chemeClr val="accent5">
                    <a:lumMod val="75000"/>
                  </a:schemeClr>
                </a:solidFill>
                <a:effectLst/>
              </a:rPr>
              <a:t>Techniques and Methods</a:t>
            </a:r>
          </a:p>
        </p:txBody>
      </p:sp>
      <p:sp>
        <p:nvSpPr>
          <p:cNvPr id="9" name="TextBox 8">
            <a:extLst>
              <a:ext uri="{FF2B5EF4-FFF2-40B4-BE49-F238E27FC236}">
                <a16:creationId xmlns:a16="http://schemas.microsoft.com/office/drawing/2014/main" id="{6EB34411-E777-45CF-9414-CDDE8F77D68B}"/>
              </a:ext>
            </a:extLst>
          </p:cNvPr>
          <p:cNvSpPr txBox="1"/>
          <p:nvPr/>
        </p:nvSpPr>
        <p:spPr>
          <a:xfrm>
            <a:off x="1053286" y="1814386"/>
            <a:ext cx="6096000" cy="461665"/>
          </a:xfrm>
          <a:prstGeom prst="rect">
            <a:avLst/>
          </a:prstGeom>
          <a:noFill/>
        </p:spPr>
        <p:txBody>
          <a:bodyPr wrap="square">
            <a:spAutoFit/>
          </a:bodyPr>
          <a:lstStyle/>
          <a:p>
            <a:pPr algn="l"/>
            <a:r>
              <a:rPr lang="en-GB" sz="2400" dirty="0">
                <a:solidFill>
                  <a:srgbClr val="000000"/>
                </a:solidFill>
                <a:latin typeface="Inter"/>
              </a:rPr>
              <a:t>Movie rating grouped by day:</a:t>
            </a:r>
            <a:endParaRPr lang="en-GB" sz="2400" b="0" i="0" dirty="0">
              <a:solidFill>
                <a:srgbClr val="000000"/>
              </a:solidFill>
              <a:effectLst/>
              <a:latin typeface="Inter"/>
            </a:endParaRPr>
          </a:p>
        </p:txBody>
      </p:sp>
      <p:pic>
        <p:nvPicPr>
          <p:cNvPr id="10" name="Picture 9" descr="Logo, company name&#10;&#10;Description automatically generated">
            <a:extLst>
              <a:ext uri="{FF2B5EF4-FFF2-40B4-BE49-F238E27FC236}">
                <a16:creationId xmlns:a16="http://schemas.microsoft.com/office/drawing/2014/main" id="{194F4F80-8A6C-4331-9275-45AA710601A1}"/>
              </a:ext>
            </a:extLst>
          </p:cNvPr>
          <p:cNvPicPr>
            <a:picLocks noChangeAspect="1"/>
          </p:cNvPicPr>
          <p:nvPr/>
        </p:nvPicPr>
        <p:blipFill>
          <a:blip r:embed="rId4"/>
          <a:stretch>
            <a:fillRect/>
          </a:stretch>
        </p:blipFill>
        <p:spPr>
          <a:xfrm>
            <a:off x="567700" y="1846848"/>
            <a:ext cx="428502" cy="429203"/>
          </a:xfrm>
          <a:prstGeom prst="rect">
            <a:avLst/>
          </a:prstGeom>
        </p:spPr>
      </p:pic>
      <p:sp>
        <p:nvSpPr>
          <p:cNvPr id="11" name="Rectangle 10">
            <a:extLst>
              <a:ext uri="{FF2B5EF4-FFF2-40B4-BE49-F238E27FC236}">
                <a16:creationId xmlns:a16="http://schemas.microsoft.com/office/drawing/2014/main" id="{91FA3E7D-6712-4B1C-BB9D-0F5CDAFC0EA6}"/>
              </a:ext>
            </a:extLst>
          </p:cNvPr>
          <p:cNvSpPr/>
          <p:nvPr/>
        </p:nvSpPr>
        <p:spPr>
          <a:xfrm>
            <a:off x="3822369" y="1268788"/>
            <a:ext cx="3542958" cy="400110"/>
          </a:xfrm>
          <a:prstGeom prst="rect">
            <a:avLst/>
          </a:prstGeom>
          <a:noFill/>
        </p:spPr>
        <p:txBody>
          <a:bodyPr wrap="none" lIns="91440" tIns="45720" rIns="91440" bIns="45720">
            <a:spAutoFit/>
          </a:bodyPr>
          <a:lstStyle/>
          <a:p>
            <a:pPr algn="ctr"/>
            <a:r>
              <a:rPr lang="en-US" sz="2000" b="1" cap="none" spc="50" dirty="0">
                <a:ln w="0"/>
                <a:solidFill>
                  <a:schemeClr val="accent6">
                    <a:lumMod val="75000"/>
                  </a:schemeClr>
                </a:solidFill>
                <a:effectLst>
                  <a:innerShdw blurRad="63500" dist="50800" dir="13500000">
                    <a:srgbClr val="000000">
                      <a:alpha val="50000"/>
                    </a:srgbClr>
                  </a:innerShdw>
                </a:effectLst>
              </a:rPr>
              <a:t>Descriptive analysis - EDA</a:t>
            </a:r>
          </a:p>
        </p:txBody>
      </p:sp>
      <p:pic>
        <p:nvPicPr>
          <p:cNvPr id="4" name="Picture 3">
            <a:extLst>
              <a:ext uri="{FF2B5EF4-FFF2-40B4-BE49-F238E27FC236}">
                <a16:creationId xmlns:a16="http://schemas.microsoft.com/office/drawing/2014/main" id="{3A76FA64-7A9D-493C-9F6E-1F55EC5CA668}"/>
              </a:ext>
            </a:extLst>
          </p:cNvPr>
          <p:cNvPicPr>
            <a:picLocks noChangeAspect="1"/>
          </p:cNvPicPr>
          <p:nvPr/>
        </p:nvPicPr>
        <p:blipFill>
          <a:blip r:embed="rId5"/>
          <a:stretch>
            <a:fillRect/>
          </a:stretch>
        </p:blipFill>
        <p:spPr>
          <a:xfrm>
            <a:off x="2210540" y="2745414"/>
            <a:ext cx="7871771" cy="3291232"/>
          </a:xfrm>
          <a:prstGeom prst="rect">
            <a:avLst/>
          </a:prstGeom>
          <a:ln>
            <a:solidFill>
              <a:schemeClr val="tx1"/>
            </a:solidFill>
          </a:ln>
        </p:spPr>
      </p:pic>
      <p:pic>
        <p:nvPicPr>
          <p:cNvPr id="6" name="group-day">
            <a:hlinkClick r:id="" action="ppaction://media"/>
            <a:extLst>
              <a:ext uri="{FF2B5EF4-FFF2-40B4-BE49-F238E27FC236}">
                <a16:creationId xmlns:a16="http://schemas.microsoft.com/office/drawing/2014/main" id="{696853B3-9D76-4865-9B74-DCF70AE737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19938" y="441325"/>
            <a:ext cx="487363" cy="487363"/>
          </a:xfrm>
          <a:prstGeom prst="rect">
            <a:avLst/>
          </a:prstGeom>
        </p:spPr>
      </p:pic>
    </p:spTree>
    <p:extLst>
      <p:ext uri="{BB962C8B-B14F-4D97-AF65-F5344CB8AC3E}">
        <p14:creationId xmlns:p14="http://schemas.microsoft.com/office/powerpoint/2010/main" val="316557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5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2aca2ae-2e39-4b5e-856b-99e26798a1a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853A330CA2D28468497511703CE5EF1" ma:contentTypeVersion="7" ma:contentTypeDescription="Create a new document." ma:contentTypeScope="" ma:versionID="af7f89a588632c3bf768ed2876817a8a">
  <xsd:schema xmlns:xsd="http://www.w3.org/2001/XMLSchema" xmlns:xs="http://www.w3.org/2001/XMLSchema" xmlns:p="http://schemas.microsoft.com/office/2006/metadata/properties" xmlns:ns3="41a2412f-5130-459d-8172-147cfcb90257" xmlns:ns4="32aca2ae-2e39-4b5e-856b-99e26798a1a1" targetNamespace="http://schemas.microsoft.com/office/2006/metadata/properties" ma:root="true" ma:fieldsID="20551446e21801774cbba649e00fb193" ns3:_="" ns4:_="">
    <xsd:import namespace="41a2412f-5130-459d-8172-147cfcb90257"/>
    <xsd:import namespace="32aca2ae-2e39-4b5e-856b-99e26798a1a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a2412f-5130-459d-8172-147cfcb902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2aca2ae-2e39-4b5e-856b-99e26798a1a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purl.org/dc/elements/1.1/"/>
    <ds:schemaRef ds:uri="http://schemas.microsoft.com/office/2006/documentManagement/types"/>
    <ds:schemaRef ds:uri="http://purl.org/dc/terms/"/>
    <ds:schemaRef ds:uri="http://schemas.microsoft.com/office/2006/metadata/properties"/>
    <ds:schemaRef ds:uri="32aca2ae-2e39-4b5e-856b-99e26798a1a1"/>
    <ds:schemaRef ds:uri="http://purl.org/dc/dcmitype/"/>
    <ds:schemaRef ds:uri="http://www.w3.org/XML/1998/namespace"/>
    <ds:schemaRef ds:uri="http://schemas.microsoft.com/office/infopath/2007/PartnerControls"/>
    <ds:schemaRef ds:uri="http://schemas.openxmlformats.org/package/2006/metadata/core-properties"/>
    <ds:schemaRef ds:uri="41a2412f-5130-459d-8172-147cfcb90257"/>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A18B40B-45C5-49B4-B28C-94938132AB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a2412f-5130-459d-8172-147cfcb90257"/>
    <ds:schemaRef ds:uri="32aca2ae-2e39-4b5e-856b-99e26798a1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{EDA0979D-89E3-4768-814E-D2BD297139A0}tf78438558_win32</Template>
  <TotalTime>481</TotalTime>
  <Words>965</Words>
  <Application>Microsoft Office PowerPoint</Application>
  <PresentationFormat>Widescreen</PresentationFormat>
  <Paragraphs>80</Paragraphs>
  <Slides>14</Slides>
  <Notes>0</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UD Digi Kyokasho N-B</vt:lpstr>
      <vt:lpstr>Century Gothic</vt:lpstr>
      <vt:lpstr>Garamond</vt:lpstr>
      <vt:lpstr>Helvetica Neue</vt:lpstr>
      <vt:lpstr>Inter</vt:lpstr>
      <vt:lpstr>SavonVTI</vt:lpstr>
      <vt:lpstr>PowerPoint Presentation</vt:lpstr>
      <vt:lpstr>                     Introduction:                     Dimensions of datasets:                     Objective – Aim:                      Methods and Techniques:                    *Descriptive Analysis - EDA                    *Predictive Analysis  - (Recommendation models)                       Conclusion: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ASSIGNMENT (CMS3504)</dc:title>
  <dc:creator>Prabanchan Chantheran Vethathiri (U2058657)</dc:creator>
  <cp:lastModifiedBy>Prabanchan Chantheran Vethathiri (U2058657)</cp:lastModifiedBy>
  <cp:revision>7</cp:revision>
  <dcterms:created xsi:type="dcterms:W3CDTF">2021-01-11T15:27:11Z</dcterms:created>
  <dcterms:modified xsi:type="dcterms:W3CDTF">2021-01-11T23:28:25Z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0x0101009853A330CA2D28468497511703CE5EF1</vt:lpwstr>
  </property>
</Properties>
</file>